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59" r:id="rId3"/>
    <p:sldId id="276" r:id="rId4"/>
    <p:sldId id="292" r:id="rId5"/>
    <p:sldId id="273" r:id="rId6"/>
    <p:sldId id="257" r:id="rId7"/>
    <p:sldId id="258" r:id="rId8"/>
    <p:sldId id="260" r:id="rId9"/>
    <p:sldId id="261" r:id="rId10"/>
    <p:sldId id="271" r:id="rId11"/>
    <p:sldId id="272" r:id="rId12"/>
    <p:sldId id="262" r:id="rId13"/>
    <p:sldId id="300" r:id="rId14"/>
    <p:sldId id="301" r:id="rId15"/>
    <p:sldId id="302" r:id="rId16"/>
    <p:sldId id="275" r:id="rId17"/>
    <p:sldId id="263" r:id="rId18"/>
    <p:sldId id="268" r:id="rId19"/>
    <p:sldId id="274" r:id="rId20"/>
    <p:sldId id="277" r:id="rId21"/>
    <p:sldId id="264" r:id="rId22"/>
    <p:sldId id="270" r:id="rId23"/>
    <p:sldId id="269" r:id="rId24"/>
    <p:sldId id="265" r:id="rId25"/>
    <p:sldId id="279" r:id="rId26"/>
    <p:sldId id="266" r:id="rId27"/>
    <p:sldId id="26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289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B5F7-1B33-4292-9EF0-D407E30464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BFBD3-5A5F-4B41-BF24-1ED2028AF7D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Middle States</a:t>
          </a:r>
          <a:endParaRPr lang="en-US" dirty="0">
            <a:latin typeface="+mj-lt"/>
          </a:endParaRPr>
        </a:p>
      </dgm:t>
    </dgm:pt>
    <dgm:pt modelId="{72ACB43D-F755-4373-A374-AB58ED2BCD09}" type="parTrans" cxnId="{3A0396A0-1515-4CA6-AB67-EB880CBD54C7}">
      <dgm:prSet/>
      <dgm:spPr/>
      <dgm:t>
        <a:bodyPr/>
        <a:lstStyle/>
        <a:p>
          <a:endParaRPr lang="en-US"/>
        </a:p>
      </dgm:t>
    </dgm:pt>
    <dgm:pt modelId="{E20C6EF8-DF77-4492-BE13-4DA97F424735}" type="sibTrans" cxnId="{3A0396A0-1515-4CA6-AB67-EB880CBD54C7}">
      <dgm:prSet/>
      <dgm:spPr/>
      <dgm:t>
        <a:bodyPr/>
        <a:lstStyle/>
        <a:p>
          <a:endParaRPr lang="en-US" dirty="0"/>
        </a:p>
      </dgm:t>
    </dgm:pt>
    <dgm:pt modelId="{BE2264A3-4E15-4852-B6FA-A509D2E96D3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Campus Appearance</a:t>
          </a:r>
          <a:endParaRPr lang="en-US" dirty="0">
            <a:latin typeface="+mj-lt"/>
          </a:endParaRPr>
        </a:p>
      </dgm:t>
    </dgm:pt>
    <dgm:pt modelId="{39541383-DCC7-48F3-AB10-1D93F06F2C77}" type="parTrans" cxnId="{601A0589-4E3E-4E32-AE47-78BB449CF05B}">
      <dgm:prSet/>
      <dgm:spPr/>
      <dgm:t>
        <a:bodyPr/>
        <a:lstStyle/>
        <a:p>
          <a:endParaRPr lang="en-US"/>
        </a:p>
      </dgm:t>
    </dgm:pt>
    <dgm:pt modelId="{761F92F3-4A5B-4C99-AC38-818C90111EF1}" type="sibTrans" cxnId="{601A0589-4E3E-4E32-AE47-78BB449CF05B}">
      <dgm:prSet/>
      <dgm:spPr/>
      <dgm:t>
        <a:bodyPr/>
        <a:lstStyle/>
        <a:p>
          <a:endParaRPr lang="en-US"/>
        </a:p>
      </dgm:t>
    </dgm:pt>
    <dgm:pt modelId="{FC02313F-5EF8-4695-8EFA-AB4D3E85566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Enrollment</a:t>
          </a:r>
          <a:endParaRPr lang="en-US" dirty="0">
            <a:latin typeface="+mj-lt"/>
          </a:endParaRPr>
        </a:p>
      </dgm:t>
    </dgm:pt>
    <dgm:pt modelId="{7D037C74-B07E-4E19-96E9-A91145EFD83F}" type="parTrans" cxnId="{EE61BCCF-2601-4A90-A1F1-30C715CD31BE}">
      <dgm:prSet/>
      <dgm:spPr/>
      <dgm:t>
        <a:bodyPr/>
        <a:lstStyle/>
        <a:p>
          <a:endParaRPr lang="en-US"/>
        </a:p>
      </dgm:t>
    </dgm:pt>
    <dgm:pt modelId="{B71D416F-BDA2-4C5B-BB28-A5B3C8C076EA}" type="sibTrans" cxnId="{EE61BCCF-2601-4A90-A1F1-30C715CD31BE}">
      <dgm:prSet/>
      <dgm:spPr/>
      <dgm:t>
        <a:bodyPr/>
        <a:lstStyle/>
        <a:p>
          <a:endParaRPr lang="en-US"/>
        </a:p>
      </dgm:t>
    </dgm:pt>
    <dgm:pt modelId="{62998141-BFC5-495A-B05D-B414213C7052}" type="pres">
      <dgm:prSet presAssocID="{346AB5F7-1B33-4292-9EF0-D407E30464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72670F-1792-4759-BFD7-29A3C0CA101E}" type="pres">
      <dgm:prSet presAssocID="{346AB5F7-1B33-4292-9EF0-D407E3046497}" presName="Name1" presStyleCnt="0"/>
      <dgm:spPr/>
    </dgm:pt>
    <dgm:pt modelId="{2F60941A-334F-44CB-A036-4373DF37979E}" type="pres">
      <dgm:prSet presAssocID="{346AB5F7-1B33-4292-9EF0-D407E3046497}" presName="cycle" presStyleCnt="0"/>
      <dgm:spPr/>
    </dgm:pt>
    <dgm:pt modelId="{9C565BBE-2393-4068-AB34-2BCF2BA73DCE}" type="pres">
      <dgm:prSet presAssocID="{346AB5F7-1B33-4292-9EF0-D407E3046497}" presName="srcNode" presStyleLbl="node1" presStyleIdx="0" presStyleCnt="3"/>
      <dgm:spPr/>
    </dgm:pt>
    <dgm:pt modelId="{082E572E-B33E-49C2-B378-ED7BCA6350AB}" type="pres">
      <dgm:prSet presAssocID="{346AB5F7-1B33-4292-9EF0-D407E3046497}" presName="conn" presStyleLbl="parChTrans1D2" presStyleIdx="0" presStyleCnt="1"/>
      <dgm:spPr/>
      <dgm:t>
        <a:bodyPr/>
        <a:lstStyle/>
        <a:p>
          <a:endParaRPr lang="en-US"/>
        </a:p>
      </dgm:t>
    </dgm:pt>
    <dgm:pt modelId="{91EF3B63-3951-4EFA-ACDC-683FC7B1848D}" type="pres">
      <dgm:prSet presAssocID="{346AB5F7-1B33-4292-9EF0-D407E3046497}" presName="extraNode" presStyleLbl="node1" presStyleIdx="0" presStyleCnt="3"/>
      <dgm:spPr/>
    </dgm:pt>
    <dgm:pt modelId="{5461D401-9FD4-4240-9B03-C89B3151E8F0}" type="pres">
      <dgm:prSet presAssocID="{346AB5F7-1B33-4292-9EF0-D407E3046497}" presName="dstNode" presStyleLbl="node1" presStyleIdx="0" presStyleCnt="3"/>
      <dgm:spPr/>
    </dgm:pt>
    <dgm:pt modelId="{1051CB5A-3926-4CB6-AD2D-CAC25D9DFF25}" type="pres">
      <dgm:prSet presAssocID="{1ECBFBD3-5A5F-4B41-BF24-1ED2028AF7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3AB3B-E9A5-44DC-B9CD-74D82FD2AA63}" type="pres">
      <dgm:prSet presAssocID="{1ECBFBD3-5A5F-4B41-BF24-1ED2028AF7D4}" presName="accent_1" presStyleCnt="0"/>
      <dgm:spPr/>
    </dgm:pt>
    <dgm:pt modelId="{57F2A1CE-198C-4CBB-BF48-274D920C92B9}" type="pres">
      <dgm:prSet presAssocID="{1ECBFBD3-5A5F-4B41-BF24-1ED2028AF7D4}" presName="accentRepeatNode" presStyleLbl="solidFgAcc1" presStyleIdx="0" presStyleCnt="3"/>
      <dgm:spPr/>
    </dgm:pt>
    <dgm:pt modelId="{FF734E42-204C-44D2-995D-B183B4FA11DC}" type="pres">
      <dgm:prSet presAssocID="{BE2264A3-4E15-4852-B6FA-A509D2E96D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56453-F048-4D93-B6C6-730BB5C07782}" type="pres">
      <dgm:prSet presAssocID="{BE2264A3-4E15-4852-B6FA-A509D2E96D35}" presName="accent_2" presStyleCnt="0"/>
      <dgm:spPr/>
    </dgm:pt>
    <dgm:pt modelId="{BE4FE322-5A59-4685-B14E-E212CA6CA399}" type="pres">
      <dgm:prSet presAssocID="{BE2264A3-4E15-4852-B6FA-A509D2E96D35}" presName="accentRepeatNode" presStyleLbl="solidFgAcc1" presStyleIdx="1" presStyleCnt="3"/>
      <dgm:spPr/>
    </dgm:pt>
    <dgm:pt modelId="{CEF505CA-9A1B-4273-9D6A-6757FCC09807}" type="pres">
      <dgm:prSet presAssocID="{FC02313F-5EF8-4695-8EFA-AB4D3E8556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E5BD5-FC13-48DF-8400-FC75B7337466}" type="pres">
      <dgm:prSet presAssocID="{FC02313F-5EF8-4695-8EFA-AB4D3E85566A}" presName="accent_3" presStyleCnt="0"/>
      <dgm:spPr/>
    </dgm:pt>
    <dgm:pt modelId="{B4E2781B-32DB-46AA-8E52-0E981E736291}" type="pres">
      <dgm:prSet presAssocID="{FC02313F-5EF8-4695-8EFA-AB4D3E85566A}" presName="accentRepeatNode" presStyleLbl="solidFgAcc1" presStyleIdx="2" presStyleCnt="3"/>
      <dgm:spPr/>
    </dgm:pt>
  </dgm:ptLst>
  <dgm:cxnLst>
    <dgm:cxn modelId="{771F630A-CAAB-4158-9C0B-BA167664FB9C}" type="presOf" srcId="{FC02313F-5EF8-4695-8EFA-AB4D3E85566A}" destId="{CEF505CA-9A1B-4273-9D6A-6757FCC09807}" srcOrd="0" destOrd="0" presId="urn:microsoft.com/office/officeart/2008/layout/VerticalCurvedList"/>
    <dgm:cxn modelId="{18485443-854D-4E40-9B8D-220164BEE8FF}" type="presOf" srcId="{1ECBFBD3-5A5F-4B41-BF24-1ED2028AF7D4}" destId="{1051CB5A-3926-4CB6-AD2D-CAC25D9DFF25}" srcOrd="0" destOrd="0" presId="urn:microsoft.com/office/officeart/2008/layout/VerticalCurvedList"/>
    <dgm:cxn modelId="{601A0589-4E3E-4E32-AE47-78BB449CF05B}" srcId="{346AB5F7-1B33-4292-9EF0-D407E3046497}" destId="{BE2264A3-4E15-4852-B6FA-A509D2E96D35}" srcOrd="1" destOrd="0" parTransId="{39541383-DCC7-48F3-AB10-1D93F06F2C77}" sibTransId="{761F92F3-4A5B-4C99-AC38-818C90111EF1}"/>
    <dgm:cxn modelId="{94143478-F096-471D-A639-12DF884CB2EB}" type="presOf" srcId="{BE2264A3-4E15-4852-B6FA-A509D2E96D35}" destId="{FF734E42-204C-44D2-995D-B183B4FA11DC}" srcOrd="0" destOrd="0" presId="urn:microsoft.com/office/officeart/2008/layout/VerticalCurvedList"/>
    <dgm:cxn modelId="{C0154784-EC7E-43BF-B00D-BD2875E85243}" type="presOf" srcId="{346AB5F7-1B33-4292-9EF0-D407E3046497}" destId="{62998141-BFC5-495A-B05D-B414213C7052}" srcOrd="0" destOrd="0" presId="urn:microsoft.com/office/officeart/2008/layout/VerticalCurvedList"/>
    <dgm:cxn modelId="{3A0396A0-1515-4CA6-AB67-EB880CBD54C7}" srcId="{346AB5F7-1B33-4292-9EF0-D407E3046497}" destId="{1ECBFBD3-5A5F-4B41-BF24-1ED2028AF7D4}" srcOrd="0" destOrd="0" parTransId="{72ACB43D-F755-4373-A374-AB58ED2BCD09}" sibTransId="{E20C6EF8-DF77-4492-BE13-4DA97F424735}"/>
    <dgm:cxn modelId="{EE61BCCF-2601-4A90-A1F1-30C715CD31BE}" srcId="{346AB5F7-1B33-4292-9EF0-D407E3046497}" destId="{FC02313F-5EF8-4695-8EFA-AB4D3E85566A}" srcOrd="2" destOrd="0" parTransId="{7D037C74-B07E-4E19-96E9-A91145EFD83F}" sibTransId="{B71D416F-BDA2-4C5B-BB28-A5B3C8C076EA}"/>
    <dgm:cxn modelId="{975F65BF-A330-4D31-BD10-A429218E9738}" type="presOf" srcId="{E20C6EF8-DF77-4492-BE13-4DA97F424735}" destId="{082E572E-B33E-49C2-B378-ED7BCA6350AB}" srcOrd="0" destOrd="0" presId="urn:microsoft.com/office/officeart/2008/layout/VerticalCurvedList"/>
    <dgm:cxn modelId="{1B1DDF73-1684-49EB-B700-63AB70880A9B}" type="presParOf" srcId="{62998141-BFC5-495A-B05D-B414213C7052}" destId="{7872670F-1792-4759-BFD7-29A3C0CA101E}" srcOrd="0" destOrd="0" presId="urn:microsoft.com/office/officeart/2008/layout/VerticalCurvedList"/>
    <dgm:cxn modelId="{0F48C32C-1192-4CD1-844A-93265B033DA9}" type="presParOf" srcId="{7872670F-1792-4759-BFD7-29A3C0CA101E}" destId="{2F60941A-334F-44CB-A036-4373DF37979E}" srcOrd="0" destOrd="0" presId="urn:microsoft.com/office/officeart/2008/layout/VerticalCurvedList"/>
    <dgm:cxn modelId="{49F99A7D-9CAC-4995-A404-556D8274D777}" type="presParOf" srcId="{2F60941A-334F-44CB-A036-4373DF37979E}" destId="{9C565BBE-2393-4068-AB34-2BCF2BA73DCE}" srcOrd="0" destOrd="0" presId="urn:microsoft.com/office/officeart/2008/layout/VerticalCurvedList"/>
    <dgm:cxn modelId="{4C63E893-57CF-4C2F-BDE1-DBC4EC2A8AC2}" type="presParOf" srcId="{2F60941A-334F-44CB-A036-4373DF37979E}" destId="{082E572E-B33E-49C2-B378-ED7BCA6350AB}" srcOrd="1" destOrd="0" presId="urn:microsoft.com/office/officeart/2008/layout/VerticalCurvedList"/>
    <dgm:cxn modelId="{760F45C8-EE17-45D5-8E16-0D3E7C3E1DEE}" type="presParOf" srcId="{2F60941A-334F-44CB-A036-4373DF37979E}" destId="{91EF3B63-3951-4EFA-ACDC-683FC7B1848D}" srcOrd="2" destOrd="0" presId="urn:microsoft.com/office/officeart/2008/layout/VerticalCurvedList"/>
    <dgm:cxn modelId="{B6C786E6-56C1-49A2-A93D-92B958F6ECF1}" type="presParOf" srcId="{2F60941A-334F-44CB-A036-4373DF37979E}" destId="{5461D401-9FD4-4240-9B03-C89B3151E8F0}" srcOrd="3" destOrd="0" presId="urn:microsoft.com/office/officeart/2008/layout/VerticalCurvedList"/>
    <dgm:cxn modelId="{D9AAD337-AD29-443D-A778-3028387B7BCE}" type="presParOf" srcId="{7872670F-1792-4759-BFD7-29A3C0CA101E}" destId="{1051CB5A-3926-4CB6-AD2D-CAC25D9DFF25}" srcOrd="1" destOrd="0" presId="urn:microsoft.com/office/officeart/2008/layout/VerticalCurvedList"/>
    <dgm:cxn modelId="{C0443BA1-85BC-4C0C-863E-7326E8F1DD6C}" type="presParOf" srcId="{7872670F-1792-4759-BFD7-29A3C0CA101E}" destId="{36B3AB3B-E9A5-44DC-B9CD-74D82FD2AA63}" srcOrd="2" destOrd="0" presId="urn:microsoft.com/office/officeart/2008/layout/VerticalCurvedList"/>
    <dgm:cxn modelId="{9648E6CD-512E-4FB8-BAC5-1D6D6C2A0D4A}" type="presParOf" srcId="{36B3AB3B-E9A5-44DC-B9CD-74D82FD2AA63}" destId="{57F2A1CE-198C-4CBB-BF48-274D920C92B9}" srcOrd="0" destOrd="0" presId="urn:microsoft.com/office/officeart/2008/layout/VerticalCurvedList"/>
    <dgm:cxn modelId="{C60C22E0-9DEF-4964-8E81-35F07C19F719}" type="presParOf" srcId="{7872670F-1792-4759-BFD7-29A3C0CA101E}" destId="{FF734E42-204C-44D2-995D-B183B4FA11DC}" srcOrd="3" destOrd="0" presId="urn:microsoft.com/office/officeart/2008/layout/VerticalCurvedList"/>
    <dgm:cxn modelId="{24FF54ED-3C39-4000-97F4-25479BE28BBC}" type="presParOf" srcId="{7872670F-1792-4759-BFD7-29A3C0CA101E}" destId="{C0E56453-F048-4D93-B6C6-730BB5C07782}" srcOrd="4" destOrd="0" presId="urn:microsoft.com/office/officeart/2008/layout/VerticalCurvedList"/>
    <dgm:cxn modelId="{04C68D59-F58F-4617-9613-A75E59FFBF91}" type="presParOf" srcId="{C0E56453-F048-4D93-B6C6-730BB5C07782}" destId="{BE4FE322-5A59-4685-B14E-E212CA6CA399}" srcOrd="0" destOrd="0" presId="urn:microsoft.com/office/officeart/2008/layout/VerticalCurvedList"/>
    <dgm:cxn modelId="{01483FF5-41ED-42FB-8B35-0C2B3C1332F0}" type="presParOf" srcId="{7872670F-1792-4759-BFD7-29A3C0CA101E}" destId="{CEF505CA-9A1B-4273-9D6A-6757FCC09807}" srcOrd="5" destOrd="0" presId="urn:microsoft.com/office/officeart/2008/layout/VerticalCurvedList"/>
    <dgm:cxn modelId="{DD4C6966-5691-4A58-ABDD-E94B44F0A26C}" type="presParOf" srcId="{7872670F-1792-4759-BFD7-29A3C0CA101E}" destId="{B2EE5BD5-FC13-48DF-8400-FC75B7337466}" srcOrd="6" destOrd="0" presId="urn:microsoft.com/office/officeart/2008/layout/VerticalCurvedList"/>
    <dgm:cxn modelId="{AD2BA497-4E44-4A1F-81FD-4BBBF325A8DC}" type="presParOf" srcId="{B2EE5BD5-FC13-48DF-8400-FC75B7337466}" destId="{B4E2781B-32DB-46AA-8E52-0E981E7362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E572E-B33E-49C2-B378-ED7BCA6350AB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1CB5A-3926-4CB6-AD2D-CAC25D9DFF25}">
      <dsp:nvSpPr>
        <dsp:cNvPr id="0" name=""/>
        <dsp:cNvSpPr/>
      </dsp:nvSpPr>
      <dsp:spPr>
        <a:xfrm>
          <a:off x="561504" y="403860"/>
          <a:ext cx="7537109" cy="807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j-lt"/>
            </a:rPr>
            <a:t>Middle States</a:t>
          </a:r>
          <a:endParaRPr lang="en-US" sz="4400" kern="1200" dirty="0">
            <a:latin typeface="+mj-lt"/>
          </a:endParaRPr>
        </a:p>
      </dsp:txBody>
      <dsp:txXfrm>
        <a:off x="561504" y="403860"/>
        <a:ext cx="7537109" cy="807720"/>
      </dsp:txXfrm>
    </dsp:sp>
    <dsp:sp modelId="{57F2A1CE-198C-4CBB-BF48-274D920C92B9}">
      <dsp:nvSpPr>
        <dsp:cNvPr id="0" name=""/>
        <dsp:cNvSpPr/>
      </dsp:nvSpPr>
      <dsp:spPr>
        <a:xfrm>
          <a:off x="56679" y="30289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34E42-204C-44D2-995D-B183B4FA11DC}">
      <dsp:nvSpPr>
        <dsp:cNvPr id="0" name=""/>
        <dsp:cNvSpPr/>
      </dsp:nvSpPr>
      <dsp:spPr>
        <a:xfrm>
          <a:off x="855111" y="1615440"/>
          <a:ext cx="7243503" cy="807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j-lt"/>
            </a:rPr>
            <a:t>Campus Appearance</a:t>
          </a:r>
          <a:endParaRPr lang="en-US" sz="4400" kern="1200" dirty="0">
            <a:latin typeface="+mj-lt"/>
          </a:endParaRPr>
        </a:p>
      </dsp:txBody>
      <dsp:txXfrm>
        <a:off x="855111" y="1615440"/>
        <a:ext cx="7243503" cy="807720"/>
      </dsp:txXfrm>
    </dsp:sp>
    <dsp:sp modelId="{BE4FE322-5A59-4685-B14E-E212CA6CA399}">
      <dsp:nvSpPr>
        <dsp:cNvPr id="0" name=""/>
        <dsp:cNvSpPr/>
      </dsp:nvSpPr>
      <dsp:spPr>
        <a:xfrm>
          <a:off x="350286" y="151447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505CA-9A1B-4273-9D6A-6757FCC09807}">
      <dsp:nvSpPr>
        <dsp:cNvPr id="0" name=""/>
        <dsp:cNvSpPr/>
      </dsp:nvSpPr>
      <dsp:spPr>
        <a:xfrm>
          <a:off x="561504" y="2827020"/>
          <a:ext cx="7537109" cy="807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j-lt"/>
            </a:rPr>
            <a:t>Enrollment</a:t>
          </a:r>
          <a:endParaRPr lang="en-US" sz="4400" kern="1200" dirty="0">
            <a:latin typeface="+mj-lt"/>
          </a:endParaRPr>
        </a:p>
      </dsp:txBody>
      <dsp:txXfrm>
        <a:off x="561504" y="2827020"/>
        <a:ext cx="7537109" cy="807720"/>
      </dsp:txXfrm>
    </dsp:sp>
    <dsp:sp modelId="{B4E2781B-32DB-46AA-8E52-0E981E736291}">
      <dsp:nvSpPr>
        <dsp:cNvPr id="0" name=""/>
        <dsp:cNvSpPr/>
      </dsp:nvSpPr>
      <dsp:spPr>
        <a:xfrm>
          <a:off x="56679" y="272605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04F93-3876-459A-A95F-7A063A877AC1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CC2C53-20DA-438A-B80D-D5D587F33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66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0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47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863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66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11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56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91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8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1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9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7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39C6FE3-69C8-45AF-938F-B0B510178E67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January Forum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733800"/>
            <a:ext cx="6400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73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0" y="1828800"/>
            <a:ext cx="56388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Consistent selectivity</a:t>
            </a:r>
          </a:p>
          <a:p>
            <a:r>
              <a:rPr lang="en-US" dirty="0" smtClean="0">
                <a:latin typeface="+mj-lt"/>
              </a:rPr>
              <a:t>EOP – funding 129</a:t>
            </a:r>
          </a:p>
          <a:p>
            <a:r>
              <a:rPr lang="en-US" dirty="0" smtClean="0">
                <a:latin typeface="+mj-lt"/>
              </a:rPr>
              <a:t>International +10%/year</a:t>
            </a:r>
          </a:p>
          <a:p>
            <a:r>
              <a:rPr lang="en-US" dirty="0" smtClean="0">
                <a:latin typeface="+mj-lt"/>
              </a:rPr>
              <a:t>Gender – 50/50</a:t>
            </a:r>
          </a:p>
          <a:p>
            <a:r>
              <a:rPr lang="en-US" dirty="0" smtClean="0">
                <a:latin typeface="+mj-lt"/>
              </a:rPr>
              <a:t>50% bacc. enrollment 2013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Program Files\Microsoft Office\MEDIA\CAGCAT10\j0285444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133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26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 Continued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1529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Update</a:t>
            </a:r>
          </a:p>
          <a:p>
            <a:pPr lvl="1"/>
            <a:r>
              <a:rPr lang="en-US" dirty="0" smtClean="0">
                <a:latin typeface="+mj-lt"/>
              </a:rPr>
              <a:t>Applications + 3.5% </a:t>
            </a:r>
          </a:p>
          <a:p>
            <a:pPr lvl="1"/>
            <a:r>
              <a:rPr lang="en-US" dirty="0" smtClean="0">
                <a:latin typeface="+mj-lt"/>
              </a:rPr>
              <a:t>Tech sector   + 0.2%</a:t>
            </a:r>
          </a:p>
          <a:p>
            <a:pPr lvl="1"/>
            <a:r>
              <a:rPr lang="en-US" dirty="0" smtClean="0">
                <a:latin typeface="+mj-lt"/>
              </a:rPr>
              <a:t>SUNY avg.  + 1.8%</a:t>
            </a:r>
          </a:p>
          <a:p>
            <a:r>
              <a:rPr lang="en-US" dirty="0" smtClean="0">
                <a:latin typeface="+mj-lt"/>
              </a:rPr>
              <a:t>New social media</a:t>
            </a:r>
          </a:p>
          <a:p>
            <a:pPr lvl="1"/>
            <a:r>
              <a:rPr lang="en-US" dirty="0" smtClean="0">
                <a:latin typeface="+mj-lt"/>
              </a:rPr>
              <a:t>Facebook initiatives</a:t>
            </a:r>
          </a:p>
          <a:p>
            <a:pPr lvl="2"/>
            <a:r>
              <a:rPr lang="en-US" dirty="0" smtClean="0">
                <a:latin typeface="+mj-lt"/>
              </a:rPr>
              <a:t>Incoming 2012 class</a:t>
            </a:r>
          </a:p>
          <a:p>
            <a:pPr lvl="2"/>
            <a:r>
              <a:rPr lang="en-US" dirty="0" smtClean="0">
                <a:latin typeface="+mj-lt"/>
              </a:rPr>
              <a:t>Admissions site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</p:txBody>
      </p:sp>
      <p:pic>
        <p:nvPicPr>
          <p:cNvPr id="12290" name="Picture 2" descr="C:\Documents and Settings\vanckocs\Local Settings\Temporary Internet Files\Content.IE5\FVOREPSY\MP90039879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6208">
            <a:off x="5403628" y="2332341"/>
            <a:ext cx="2561975" cy="35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5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Shared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438400" y="1676400"/>
            <a:ext cx="6400800" cy="43434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Carol Bishop, VP for Business &amp; Finance</a:t>
            </a:r>
          </a:p>
          <a:p>
            <a:r>
              <a:rPr lang="en-US" sz="2000" dirty="0" smtClean="0">
                <a:latin typeface="+mj-lt"/>
              </a:rPr>
              <a:t>Regina LaGatta, VP for College Advancement</a:t>
            </a:r>
          </a:p>
          <a:p>
            <a:r>
              <a:rPr lang="en-US" sz="2000" dirty="0" smtClean="0">
                <a:latin typeface="+mj-lt"/>
              </a:rPr>
              <a:t>Bonnie Martin, VP for Operations</a:t>
            </a:r>
          </a:p>
          <a:p>
            <a:r>
              <a:rPr lang="en-US" sz="2000" dirty="0" smtClean="0">
                <a:latin typeface="+mj-lt"/>
              </a:rPr>
              <a:t>Joel Smith, VP for College Relations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Same number of VPs-- Pat retired, ½ to Carol and ½ to Bonnie,  Regina is 20% and Joel and Bonnie are 40% at Cobleskill, resulting in about $100k savings.  In addition to managing day-to-day operations, these VPs are charged with identifying/evaluating opportunities for shared services.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Each campus maintains its own budget and reserves.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Two-day Cabinet Planning Retreat first week of January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 descr="C:\Documents and Settings\vanckocs\Local Settings\Temporary Internet Files\Content.IE5\TK5NJSOG\MC90031183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057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55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Sharing So Far - Academics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7391400" cy="40386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Jointly recruit int’l students &amp; provide int’l experience; SEVIS regs.,SUNY approval,study abroad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Some Coby faculty @ Delhi Sharing Teaching Ideas Day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Coby Tilapia for Delhi’s culinary program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Online delivery req. low enrollment classes to serve s’s at 2+ insts.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Delhi’s teacher ed. s’s in Coby’s Child Care Center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Coby academic deans at Delhi to discuss academic structure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Some Coby library staff visited Delhi – grants, library coding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EOP directors discussed operations and ways to collaborate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Discussion of sharing animals (heifers)</a:t>
            </a:r>
          </a:p>
          <a:p>
            <a:endParaRPr lang="en-US" sz="2400" dirty="0" smtClean="0"/>
          </a:p>
        </p:txBody>
      </p:sp>
      <p:pic>
        <p:nvPicPr>
          <p:cNvPr id="2050" name="Picture 2" descr="C:\Users\vanckocs\AppData\Local\Microsoft\Windows\Temporary Internet Files\Content.IE5\XDQLWT21\MP9004310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754537">
            <a:off x="7462198" y="2429145"/>
            <a:ext cx="1313106" cy="26420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Sharing – Business &amp; Ops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7400" y="1981200"/>
            <a:ext cx="6781800" cy="40386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Student Accounts exploring sharing, best practices</a:t>
            </a:r>
          </a:p>
          <a:p>
            <a:r>
              <a:rPr lang="en-US" sz="2000" dirty="0" smtClean="0">
                <a:latin typeface="+mj-lt"/>
              </a:rPr>
              <a:t>Purchasing, IT exploring joint purchases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Printing – Coby absorbed majority of Delhi’s printing, income for Coby, savings for Delhi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Emergency resources – joint plan to provide back up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Exploring Delhi’s hosting Moodle, Confluence &amp; Footprints for Coby, inter-campus data link &amp; Internet failover connections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074" name="Picture 2" descr="C:\Users\vanckocs\AppData\Local\Microsoft\Windows\Temporary Internet Files\Content.IE5\XDQLWT21\MC900312146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09534">
            <a:off x="331305" y="2115321"/>
            <a:ext cx="1727881" cy="21660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Sharing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6858000" cy="43434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HR &amp; Facilities share best practices; exploring join. efforts for &gt; savings</a:t>
            </a:r>
          </a:p>
          <a:p>
            <a:r>
              <a:rPr lang="en-US" sz="2000" dirty="0" smtClean="0">
                <a:latin typeface="+mj-lt"/>
              </a:rPr>
              <a:t>Grants staff collaborating on joint projects</a:t>
            </a:r>
          </a:p>
          <a:p>
            <a:r>
              <a:rPr lang="en-US" sz="2000" dirty="0" smtClean="0">
                <a:latin typeface="+mj-lt"/>
              </a:rPr>
              <a:t>Joint training/staff development opportunities.</a:t>
            </a:r>
          </a:p>
          <a:p>
            <a:pPr lvl="1"/>
            <a:r>
              <a:rPr lang="en-US" sz="1500" dirty="0" smtClean="0"/>
              <a:t>Coby UP shared alliance staff training</a:t>
            </a:r>
          </a:p>
          <a:p>
            <a:pPr lvl="1"/>
            <a:r>
              <a:rPr lang="en-US" sz="1600" dirty="0" smtClean="0"/>
              <a:t>RL Prof. Dev. Training Program – shared best practices</a:t>
            </a:r>
          </a:p>
          <a:p>
            <a:pPr lvl="1"/>
            <a:r>
              <a:rPr lang="en-US" sz="1600" dirty="0" smtClean="0"/>
              <a:t>Delhi staff attended Degree Works training at Coby</a:t>
            </a:r>
          </a:p>
          <a:p>
            <a:pPr lvl="1"/>
            <a:r>
              <a:rPr lang="en-US" sz="1600" dirty="0" smtClean="0"/>
              <a:t>Coby assisting training of new Delhi accountant</a:t>
            </a:r>
          </a:p>
          <a:p>
            <a:pPr lvl="1"/>
            <a:r>
              <a:rPr lang="en-US" sz="1600" dirty="0" smtClean="0"/>
              <a:t>Delhi to provide Omni Update training at Coby</a:t>
            </a:r>
          </a:p>
          <a:p>
            <a:r>
              <a:rPr lang="en-US" sz="2000" dirty="0" smtClean="0">
                <a:latin typeface="+mj-lt"/>
              </a:rPr>
              <a:t>Student Success Center – share best practices, subscriptions</a:t>
            </a:r>
          </a:p>
          <a:p>
            <a:r>
              <a:rPr lang="en-US" sz="2000" dirty="0" smtClean="0">
                <a:latin typeface="+mj-lt"/>
              </a:rPr>
              <a:t>Student apartment complex-shared experiences</a:t>
            </a:r>
          </a:p>
          <a:p>
            <a:r>
              <a:rPr lang="en-US" sz="2000" dirty="0" smtClean="0">
                <a:latin typeface="+mj-lt"/>
              </a:rPr>
              <a:t>Service learning/comm. engagement 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 rot="1050139">
            <a:off x="6501653" y="2143102"/>
            <a:ext cx="2073709" cy="26083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vanckocs\AppData\Local\Microsoft\Windows\Temporary Internet Files\Content.IE5\XDQLWT21\MC9004420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1753">
            <a:off x="6486377" y="2228141"/>
            <a:ext cx="2217417" cy="255451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Century Enterprise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828800"/>
            <a:ext cx="64008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Spring 2012 actions:</a:t>
            </a:r>
          </a:p>
          <a:p>
            <a:pPr lvl="1"/>
            <a:r>
              <a:rPr lang="en-US" sz="2400" dirty="0" smtClean="0">
                <a:latin typeface="+mj-lt"/>
              </a:rPr>
              <a:t>Academic program prioritization</a:t>
            </a:r>
          </a:p>
          <a:p>
            <a:pPr lvl="1"/>
            <a:r>
              <a:rPr lang="en-US" sz="2400" dirty="0" smtClean="0">
                <a:latin typeface="+mj-lt"/>
              </a:rPr>
              <a:t>New teaching &amp; prog. del. methods</a:t>
            </a:r>
          </a:p>
          <a:p>
            <a:pPr lvl="1"/>
            <a:r>
              <a:rPr lang="en-US" sz="2400" dirty="0" smtClean="0">
                <a:latin typeface="+mj-lt"/>
              </a:rPr>
              <a:t>“Closing the loop” in assessment</a:t>
            </a:r>
          </a:p>
          <a:p>
            <a:pPr lvl="1"/>
            <a:r>
              <a:rPr lang="en-US" sz="2400" dirty="0" smtClean="0">
                <a:latin typeface="+mj-lt"/>
              </a:rPr>
              <a:t>&gt; engagement in the community</a:t>
            </a:r>
          </a:p>
          <a:p>
            <a:pPr lvl="1"/>
            <a:r>
              <a:rPr lang="en-US" sz="2400" dirty="0" smtClean="0">
                <a:latin typeface="+mj-lt"/>
              </a:rPr>
              <a:t>Support/celebrate faculty/staff accomps.</a:t>
            </a:r>
          </a:p>
          <a:p>
            <a:pPr lvl="1"/>
            <a:r>
              <a:rPr lang="en-US" sz="2400" dirty="0" smtClean="0">
                <a:latin typeface="+mj-lt"/>
              </a:rPr>
              <a:t>Implement enrollment management plan</a:t>
            </a:r>
          </a:p>
          <a:p>
            <a:pPr lvl="1"/>
            <a:r>
              <a:rPr lang="en-US" sz="2400" dirty="0" smtClean="0">
                <a:latin typeface="+mj-lt"/>
              </a:rPr>
              <a:t>Revision of budgeting methodology</a:t>
            </a:r>
          </a:p>
          <a:p>
            <a:pPr lvl="1"/>
            <a:r>
              <a:rPr lang="en-US" sz="2400" dirty="0" smtClean="0">
                <a:latin typeface="+mj-lt"/>
              </a:rPr>
              <a:t>&gt; effort to secure add’l resources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2362200" cy="37231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600" y="1981199"/>
            <a:ext cx="2590800" cy="3581401"/>
            <a:chOff x="1824" y="633"/>
            <a:chExt cx="2834" cy="2849"/>
          </a:xfrm>
        </p:grpSpPr>
        <p:sp>
          <p:nvSpPr>
            <p:cNvPr id="1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328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400800" cy="4191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Milestones</a:t>
            </a:r>
          </a:p>
          <a:p>
            <a:pPr lvl="1"/>
            <a:r>
              <a:rPr lang="en-US" dirty="0" smtClean="0">
                <a:latin typeface="+mj-lt"/>
              </a:rPr>
              <a:t>AAS Animal Ind. &amp; BT Env. &amp; Energy Tech enrolled first students</a:t>
            </a:r>
          </a:p>
          <a:p>
            <a:pPr lvl="1"/>
            <a:r>
              <a:rPr lang="en-US" dirty="0" smtClean="0">
                <a:latin typeface="+mj-lt"/>
              </a:rPr>
              <a:t>School of Ag. Enrollment &gt;1,100</a:t>
            </a:r>
          </a:p>
          <a:p>
            <a:pPr lvl="1"/>
            <a:r>
              <a:rPr lang="en-US" dirty="0" smtClean="0">
                <a:latin typeface="+mj-lt"/>
              </a:rPr>
              <a:t>Wheeler Hall extension opened</a:t>
            </a:r>
          </a:p>
          <a:p>
            <a:pPr lvl="1"/>
            <a:r>
              <a:rPr lang="en-US" dirty="0" smtClean="0">
                <a:latin typeface="+mj-lt"/>
              </a:rPr>
              <a:t>PACE created to facilitate opps. for non-traditional students and professionals</a:t>
            </a:r>
          </a:p>
          <a:p>
            <a:pPr lvl="1"/>
            <a:r>
              <a:rPr lang="en-US" dirty="0" smtClean="0">
                <a:latin typeface="+mj-lt"/>
              </a:rPr>
              <a:t>Freshman Year Experience added tutors for especially challenging courses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C:\Documents and Settings\vanckocs\Local Settings\Temporary Internet Files\Content.IE5\BL0FYJXU\MP90041410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98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86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0800" y="1828800"/>
            <a:ext cx="63246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Van Wagenen Library</a:t>
            </a:r>
          </a:p>
          <a:p>
            <a:pPr lvl="1"/>
            <a:r>
              <a:rPr lang="en-US" dirty="0" smtClean="0">
                <a:latin typeface="+mj-lt"/>
              </a:rPr>
              <a:t>Classroom for information literacy</a:t>
            </a:r>
          </a:p>
          <a:p>
            <a:pPr lvl="1"/>
            <a:r>
              <a:rPr lang="en-US" dirty="0" smtClean="0">
                <a:latin typeface="+mj-lt"/>
              </a:rPr>
              <a:t>Ctr. for Excell. in Learning &amp; Teaching</a:t>
            </a:r>
          </a:p>
          <a:p>
            <a:pPr lvl="1"/>
            <a:r>
              <a:rPr lang="en-US" dirty="0" smtClean="0">
                <a:latin typeface="+mj-lt"/>
              </a:rPr>
              <a:t>Culinary collections from Prof. Daly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Current/accurate online catalog</a:t>
            </a:r>
          </a:p>
          <a:p>
            <a:r>
              <a:rPr lang="en-US" dirty="0" smtClean="0">
                <a:latin typeface="+mj-lt"/>
              </a:rPr>
              <a:t>Degree Works installed</a:t>
            </a:r>
          </a:p>
          <a:p>
            <a:r>
              <a:rPr lang="en-US" dirty="0" smtClean="0">
                <a:latin typeface="+mj-lt"/>
              </a:rPr>
              <a:t>Graduation app. process implemented</a:t>
            </a:r>
            <a:endParaRPr lang="en-US" dirty="0">
              <a:latin typeface="+mj-lt"/>
            </a:endParaRPr>
          </a:p>
        </p:txBody>
      </p:sp>
      <p:pic>
        <p:nvPicPr>
          <p:cNvPr id="6146" name="Picture 2" descr="C:\Documents and Settings\vanckocs\Local Settings\Temporary Internet Files\Content.IE5\FVOREPSY\MC9004383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286000" cy="31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22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Kudos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7315200" cy="4343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JoAnne Cloughly – Women Chefs &amp; Restaurateurs 2011 Educator of Year</a:t>
            </a:r>
          </a:p>
          <a:p>
            <a:r>
              <a:rPr lang="en-US" dirty="0" smtClean="0">
                <a:latin typeface="+mj-lt"/>
              </a:rPr>
              <a:t>Charles Moran – </a:t>
            </a:r>
            <a:r>
              <a:rPr lang="en-US" i="1" dirty="0" smtClean="0">
                <a:latin typeface="+mj-lt"/>
              </a:rPr>
              <a:t>Smart Money</a:t>
            </a:r>
            <a:r>
              <a:rPr lang="en-US" dirty="0" smtClean="0">
                <a:latin typeface="+mj-lt"/>
              </a:rPr>
              <a:t> Magazine’s “Power Thirty in Finance”</a:t>
            </a:r>
          </a:p>
          <a:p>
            <a:r>
              <a:rPr lang="en-US" dirty="0" smtClean="0">
                <a:latin typeface="+mj-lt"/>
              </a:rPr>
              <a:t>Terry Hughes – Nat’l Service Citation  National Assoc. Agr. Educators</a:t>
            </a:r>
          </a:p>
          <a:p>
            <a:r>
              <a:rPr lang="en-US" dirty="0" smtClean="0">
                <a:latin typeface="+mj-lt"/>
              </a:rPr>
              <a:t>Retention:  2010-11:  59.2%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                    2009-10:  54.6%</a:t>
            </a:r>
            <a:endParaRPr lang="en-US" dirty="0">
              <a:latin typeface="+mj-lt"/>
            </a:endParaRPr>
          </a:p>
        </p:txBody>
      </p:sp>
      <p:pic>
        <p:nvPicPr>
          <p:cNvPr id="14338" name="Picture 2" descr="C:\Documents and Settings\vanckocs\Local Settings\Temporary Internet Files\Content.IE5\TK5NJSOG\MC900434766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29400" y="1905000"/>
            <a:ext cx="23621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25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60960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Robert Blanchet, Director of Admissions</a:t>
            </a:r>
          </a:p>
          <a:p>
            <a:r>
              <a:rPr lang="en-US" sz="2400" dirty="0" smtClean="0">
                <a:latin typeface="+mj-lt"/>
              </a:rPr>
              <a:t>Paul Fraczek, Cleaner</a:t>
            </a:r>
          </a:p>
          <a:p>
            <a:r>
              <a:rPr lang="en-US" sz="2400" dirty="0" smtClean="0">
                <a:latin typeface="+mj-lt"/>
              </a:rPr>
              <a:t>Benjamin German, ISA Fisheries &amp; Wildlife</a:t>
            </a:r>
          </a:p>
          <a:p>
            <a:r>
              <a:rPr lang="en-US" sz="2400" dirty="0" smtClean="0">
                <a:latin typeface="+mj-lt"/>
              </a:rPr>
              <a:t>Gerald Manning, ISA College Farm</a:t>
            </a:r>
          </a:p>
          <a:p>
            <a:r>
              <a:rPr lang="en-US" sz="2400" dirty="0" smtClean="0">
                <a:latin typeface="+mj-lt"/>
              </a:rPr>
              <a:t>Allan Quinn, Capital Const./Project Manager</a:t>
            </a:r>
          </a:p>
          <a:p>
            <a:r>
              <a:rPr lang="en-US" sz="2400" dirty="0" smtClean="0">
                <a:latin typeface="+mj-lt"/>
              </a:rPr>
              <a:t>Robert Shanz, Grounds Worker</a:t>
            </a:r>
          </a:p>
          <a:p>
            <a:r>
              <a:rPr lang="en-US" sz="2400" dirty="0" smtClean="0">
                <a:latin typeface="+mj-lt"/>
              </a:rPr>
              <a:t>Stacie Weddle, ISA College Farm</a:t>
            </a:r>
            <a:endParaRPr lang="en-US" sz="2400" dirty="0">
              <a:latin typeface="+mj-lt"/>
            </a:endParaRPr>
          </a:p>
        </p:txBody>
      </p:sp>
      <p:pic>
        <p:nvPicPr>
          <p:cNvPr id="9218" name="Picture 2" descr="C:\Documents and Settings\vanckocs\Local Settings\Temporary Internet Files\Content.IE5\TK5NJSOG\MP90038649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058198">
            <a:off x="6567482" y="2362387"/>
            <a:ext cx="2166955" cy="22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38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Academics - Future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828800"/>
            <a:ext cx="7086600" cy="40386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Develop comprehensive farm plan</a:t>
            </a:r>
          </a:p>
          <a:p>
            <a:r>
              <a:rPr lang="en-US" sz="2800" dirty="0" smtClean="0">
                <a:latin typeface="+mj-lt"/>
              </a:rPr>
              <a:t>Begin work on Ctr. for Ag &amp; NR</a:t>
            </a:r>
          </a:p>
          <a:p>
            <a:r>
              <a:rPr lang="en-US" sz="2800" dirty="0" smtClean="0">
                <a:latin typeface="+mj-lt"/>
              </a:rPr>
              <a:t>Secure agreement with Fulton-Mont. CC for int’l students to improve English skills</a:t>
            </a:r>
          </a:p>
          <a:p>
            <a:r>
              <a:rPr lang="en-US" sz="2800" dirty="0" smtClean="0">
                <a:latin typeface="+mj-lt"/>
              </a:rPr>
              <a:t>Integrate </a:t>
            </a:r>
            <a:r>
              <a:rPr lang="en-US" sz="2800" i="1" dirty="0" smtClean="0">
                <a:latin typeface="+mj-lt"/>
              </a:rPr>
              <a:t>NY Times </a:t>
            </a:r>
            <a:r>
              <a:rPr lang="en-US" sz="2800" dirty="0" smtClean="0">
                <a:latin typeface="+mj-lt"/>
              </a:rPr>
              <a:t>into 1</a:t>
            </a:r>
            <a:r>
              <a:rPr lang="en-US" sz="2800" baseline="30000" dirty="0" smtClean="0">
                <a:latin typeface="+mj-lt"/>
              </a:rPr>
              <a:t>st</a:t>
            </a:r>
            <a:r>
              <a:rPr lang="en-US" sz="2800" dirty="0" smtClean="0">
                <a:latin typeface="+mj-lt"/>
              </a:rPr>
              <a:t> Yr. Exp.</a:t>
            </a:r>
          </a:p>
          <a:p>
            <a:r>
              <a:rPr lang="en-US" sz="2800" dirty="0" smtClean="0">
                <a:latin typeface="+mj-lt"/>
              </a:rPr>
              <a:t>Develop student advisement guide</a:t>
            </a:r>
          </a:p>
          <a:p>
            <a:r>
              <a:rPr lang="en-US" sz="2800" dirty="0" smtClean="0">
                <a:latin typeface="+mj-lt"/>
              </a:rPr>
              <a:t>PACE &amp; faculty est. degree completions</a:t>
            </a:r>
          </a:p>
          <a:p>
            <a:endParaRPr lang="en-US" dirty="0"/>
          </a:p>
        </p:txBody>
      </p:sp>
      <p:pic>
        <p:nvPicPr>
          <p:cNvPr id="17410" name="Picture 2" descr="C:\Documents and Settings\vanckocs\Local Settings\Temporary Internet Files\Content.IE5\8H2GYU15\MC900335666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4478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4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00004"/>
            <a:ext cx="5562601" cy="4114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Will meet fin. plan revenue target (good news)</a:t>
            </a:r>
          </a:p>
          <a:p>
            <a:r>
              <a:rPr lang="en-US" dirty="0" smtClean="0">
                <a:latin typeface="+mj-lt"/>
              </a:rPr>
              <a:t>No excess tuition to help fund reserves (bad news)           2010-11:  $278k</a:t>
            </a:r>
          </a:p>
          <a:p>
            <a:r>
              <a:rPr lang="en-US" dirty="0" smtClean="0">
                <a:latin typeface="+mj-lt"/>
              </a:rPr>
              <a:t>Equip/furn. replacement requests $735k, Fiscal Comm. rec. $559k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828800"/>
            <a:ext cx="3200400" cy="4038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C:\Documents and Settings\vanckocs\Local Settings\Temporary Internet Files\Content.IE5\FVOREPSY\MC900370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77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1722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Available cash reserves (6/11): $8.3m (replenish at $2m/yr.) </a:t>
            </a:r>
          </a:p>
          <a:p>
            <a:r>
              <a:rPr lang="en-US" dirty="0" smtClean="0">
                <a:latin typeface="+mj-lt"/>
              </a:rPr>
              <a:t>Est. budget shortfall: $3.2m</a:t>
            </a:r>
          </a:p>
          <a:p>
            <a:r>
              <a:rPr lang="en-US" dirty="0" smtClean="0">
                <a:latin typeface="+mj-lt"/>
              </a:rPr>
              <a:t>Strategic Plan initiatives</a:t>
            </a:r>
          </a:p>
          <a:p>
            <a:r>
              <a:rPr lang="en-US" dirty="0" smtClean="0">
                <a:latin typeface="+mj-lt"/>
              </a:rPr>
              <a:t>Equip/furn. replacement ($559k)</a:t>
            </a:r>
          </a:p>
          <a:p>
            <a:r>
              <a:rPr lang="en-US" dirty="0" smtClean="0">
                <a:latin typeface="+mj-lt"/>
              </a:rPr>
              <a:t>Will need to manage reserve spending very carefully!</a:t>
            </a:r>
            <a:endParaRPr lang="en-US" dirty="0">
              <a:latin typeface="+mj-lt"/>
            </a:endParaRPr>
          </a:p>
        </p:txBody>
      </p:sp>
      <p:pic>
        <p:nvPicPr>
          <p:cNvPr id="7171" name="Picture 3" descr="C:\Documents and Settings\vanckocs\Local Settings\Temporary Internet Files\Content.IE5\FVOREPSY\MC90019531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3481">
            <a:off x="5990339" y="2278779"/>
            <a:ext cx="2586609" cy="24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59248">
            <a:off x="7052118" y="4682233"/>
            <a:ext cx="160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600" dirty="0" smtClean="0">
                <a:latin typeface="+mj-lt"/>
              </a:rPr>
              <a:t>Carol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73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0" y="1828800"/>
            <a:ext cx="54102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&gt;% of M/WBE purchases (3</a:t>
            </a:r>
            <a:r>
              <a:rPr lang="en-US" baseline="30000" dirty="0" smtClean="0">
                <a:latin typeface="+mj-lt"/>
              </a:rPr>
              <a:t>rd</a:t>
            </a:r>
            <a:r>
              <a:rPr lang="en-US" dirty="0" smtClean="0">
                <a:latin typeface="+mj-lt"/>
              </a:rPr>
              <a:t> in SUNY = 16.63%)</a:t>
            </a:r>
          </a:p>
          <a:p>
            <a:r>
              <a:rPr lang="en-US" dirty="0" smtClean="0">
                <a:latin typeface="+mj-lt"/>
              </a:rPr>
              <a:t>2012-13 dept. budget req. templates revised to incorporate SP goals &amp; dept. assessment results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 rot="21310607">
            <a:off x="-533400" y="1600200"/>
            <a:ext cx="4000500" cy="4038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 descr="C:\Documents and Settings\vanckocs\Local Settings\Temporary Internet Files\Content.IE5\BL0FYJXU\MP9003872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7700">
            <a:off x="368327" y="1781357"/>
            <a:ext cx="2840424" cy="36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37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8001000" cy="43434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Student Advisory Council to meet with Deb and Steve 1x/month</a:t>
            </a:r>
          </a:p>
          <a:p>
            <a:r>
              <a:rPr lang="en-US" sz="2000" dirty="0" smtClean="0">
                <a:latin typeface="+mj-lt"/>
              </a:rPr>
              <a:t>Cultural Arts Series – 5 for spring</a:t>
            </a:r>
          </a:p>
          <a:p>
            <a:r>
              <a:rPr lang="en-US" sz="2000" dirty="0" smtClean="0">
                <a:latin typeface="+mj-lt"/>
              </a:rPr>
              <a:t>Maines Foodservice Fair 1/31</a:t>
            </a:r>
          </a:p>
          <a:p>
            <a:r>
              <a:rPr lang="en-US" sz="2000" dirty="0" smtClean="0">
                <a:latin typeface="+mj-lt"/>
              </a:rPr>
              <a:t>8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uperbowl Extravaganza 2/5</a:t>
            </a:r>
          </a:p>
          <a:p>
            <a:r>
              <a:rPr lang="en-US" sz="2000" dirty="0" smtClean="0">
                <a:latin typeface="+mj-lt"/>
              </a:rPr>
              <a:t>Mock Rape Trial/Ed. Awareness 2/7</a:t>
            </a:r>
          </a:p>
          <a:p>
            <a:r>
              <a:rPr lang="en-US" sz="2000" dirty="0" smtClean="0">
                <a:latin typeface="+mj-lt"/>
              </a:rPr>
              <a:t>Sno-Ball 2/10</a:t>
            </a:r>
          </a:p>
          <a:p>
            <a:r>
              <a:rPr lang="en-US" sz="2000" dirty="0" smtClean="0">
                <a:latin typeface="+mj-lt"/>
              </a:rPr>
              <a:t>4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Communiversity Event –Flood Apprec. Dinner Dance 2/18</a:t>
            </a:r>
          </a:p>
          <a:p>
            <a:r>
              <a:rPr lang="en-US" sz="2000" dirty="0" smtClean="0">
                <a:latin typeface="+mj-lt"/>
              </a:rPr>
              <a:t>Internship/Transfer/Grad /Study Abroad Fair 3/1</a:t>
            </a:r>
          </a:p>
          <a:p>
            <a:r>
              <a:rPr lang="en-US" sz="2000" dirty="0" smtClean="0">
                <a:latin typeface="+mj-lt"/>
              </a:rPr>
              <a:t>RLO hosting NE Housing Officers Conf. 3/16</a:t>
            </a:r>
          </a:p>
          <a:p>
            <a:r>
              <a:rPr lang="en-US" sz="2000" dirty="0" smtClean="0">
                <a:latin typeface="+mj-lt"/>
              </a:rPr>
              <a:t>Sexual violence brochure – available today</a:t>
            </a:r>
          </a:p>
          <a:p>
            <a:r>
              <a:rPr lang="en-US" sz="2000" dirty="0" smtClean="0">
                <a:latin typeface="+mj-lt"/>
              </a:rPr>
              <a:t>Spring-Fling 4/28</a:t>
            </a:r>
          </a:p>
          <a:p>
            <a:r>
              <a:rPr lang="en-US" sz="2000" dirty="0" smtClean="0">
                <a:latin typeface="+mj-lt"/>
              </a:rPr>
              <a:t>Wildlife Festival 4/28</a:t>
            </a:r>
            <a:endParaRPr lang="en-US" sz="2000" dirty="0">
              <a:latin typeface="+mj-lt"/>
            </a:endParaRPr>
          </a:p>
        </p:txBody>
      </p:sp>
      <p:pic>
        <p:nvPicPr>
          <p:cNvPr id="20482" name="Picture 2" descr="C:\Documents and Settings\vanckocs\Local Settings\Temporary Internet Files\Content.IE5\BL0FYJXU\MP90044909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1"/>
            <a:ext cx="28194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74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Life Renovation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9812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4600" y="1828800"/>
            <a:ext cx="63246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Prentice “refresh” </a:t>
            </a:r>
          </a:p>
          <a:p>
            <a:pPr lvl="1"/>
            <a:r>
              <a:rPr lang="en-US" sz="2400" dirty="0" smtClean="0">
                <a:latin typeface="+mj-lt"/>
              </a:rPr>
              <a:t>Phase I – enhance lobby, “grab &amp; go,” new paint, lighting, furniture</a:t>
            </a:r>
          </a:p>
          <a:p>
            <a:pPr lvl="1"/>
            <a:r>
              <a:rPr lang="en-US" sz="2400" dirty="0" smtClean="0">
                <a:latin typeface="+mj-lt"/>
              </a:rPr>
              <a:t>Phase 2 – private dining area to add chef stations - fall 2012</a:t>
            </a:r>
          </a:p>
          <a:p>
            <a:r>
              <a:rPr lang="en-US" sz="2400" dirty="0" smtClean="0">
                <a:latin typeface="+mj-lt"/>
              </a:rPr>
              <a:t>Champlin - wood fired brick oven, open fall 2012</a:t>
            </a:r>
          </a:p>
          <a:p>
            <a:r>
              <a:rPr lang="en-US" sz="2400" dirty="0" smtClean="0">
                <a:latin typeface="+mj-lt"/>
              </a:rPr>
              <a:t>Grand opening of “Twisted Whiskers,” newly student named, Bouck Café.</a:t>
            </a:r>
            <a:endParaRPr lang="en-US" sz="2400" dirty="0">
              <a:latin typeface="+mj-lt"/>
            </a:endParaRPr>
          </a:p>
        </p:txBody>
      </p:sp>
      <p:pic>
        <p:nvPicPr>
          <p:cNvPr id="2050" name="Picture 2" descr="C:\Documents and Settings\vanckocs\Local Settings\Temporary Internet Files\Content.IE5\TK5NJSOG\MP9002890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981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14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Residence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56388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Halls impacted by floods renovated ($1.5m)</a:t>
            </a:r>
          </a:p>
          <a:p>
            <a:r>
              <a:rPr lang="en-US" dirty="0" smtClean="0">
                <a:latin typeface="+mj-lt"/>
              </a:rPr>
              <a:t>Help move s’s from Parsons  back on 1/22 (call RLO)</a:t>
            </a:r>
          </a:p>
          <a:p>
            <a:r>
              <a:rPr lang="en-US" dirty="0" smtClean="0">
                <a:latin typeface="+mj-lt"/>
              </a:rPr>
              <a:t>Coby/Delhi joint Res. Life training retreat 1/13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67400" y="1828800"/>
            <a:ext cx="28194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60" name="Picture 4" descr="C:\Documents and Settings\vanckocs\Local Settings\Temporary Internet Files\Content.IE5\8H2GYU15\MC9001980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438400" cy="35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95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Residence Life Renovation Projects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667000" y="1828800"/>
            <a:ext cx="6172200" cy="40386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$1.1m roof terraces in Ten Eyck/Fake, Davis/Parsons</a:t>
            </a:r>
          </a:p>
          <a:p>
            <a:r>
              <a:rPr lang="en-US" sz="2800" dirty="0" smtClean="0">
                <a:latin typeface="+mj-lt"/>
              </a:rPr>
              <a:t>$1.6m Parson bathrooms (7/12)</a:t>
            </a:r>
          </a:p>
          <a:p>
            <a:r>
              <a:rPr lang="en-US" sz="2800" dirty="0" smtClean="0">
                <a:latin typeface="+mj-lt"/>
              </a:rPr>
              <a:t>$60k masonry rehab (8/12)</a:t>
            </a:r>
          </a:p>
          <a:p>
            <a:r>
              <a:rPr lang="en-US" sz="2800" dirty="0" smtClean="0">
                <a:latin typeface="+mj-lt"/>
              </a:rPr>
              <a:t>Roof renovation scope (spg.12)</a:t>
            </a:r>
          </a:p>
          <a:p>
            <a:r>
              <a:rPr lang="en-US" sz="2800" dirty="0" smtClean="0">
                <a:latin typeface="+mj-lt"/>
              </a:rPr>
              <a:t>&gt;heating controls Wieting, Vroman</a:t>
            </a:r>
            <a:endParaRPr lang="en-US" sz="2800" dirty="0">
              <a:latin typeface="+mj-lt"/>
            </a:endParaRPr>
          </a:p>
        </p:txBody>
      </p:sp>
      <p:pic>
        <p:nvPicPr>
          <p:cNvPr id="18434" name="Picture 2" descr="C:\Documents and Settings\vanckocs\Local Settings\Temporary Internet Files\Content.IE5\BL0FYJXU\MC900431523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9702">
            <a:off x="504354" y="2166659"/>
            <a:ext cx="1934766" cy="25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166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Athletics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934200" cy="40386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Women’s Soccer - National Soccer Coaches Assoc. of America academic awards honorees (3.0 GPA or higher).  Also received NSCAA Silver Sportsman Award</a:t>
            </a:r>
          </a:p>
          <a:p>
            <a:r>
              <a:rPr lang="en-US" sz="2000" dirty="0" smtClean="0">
                <a:latin typeface="+mj-lt"/>
              </a:rPr>
              <a:t>Men’s &amp; Women’s Cross Country - NEAC Champs</a:t>
            </a:r>
          </a:p>
          <a:p>
            <a:r>
              <a:rPr lang="en-US" sz="2000" dirty="0" smtClean="0">
                <a:latin typeface="+mj-lt"/>
              </a:rPr>
              <a:t>Western Style Equestrian won ISHA Region 2 Zone 3 event</a:t>
            </a:r>
          </a:p>
          <a:p>
            <a:r>
              <a:rPr lang="en-US" sz="2000" dirty="0" smtClean="0">
                <a:latin typeface="+mj-lt"/>
              </a:rPr>
              <a:t>16 student athletes to NEAC &amp; ECAC All Conference</a:t>
            </a:r>
          </a:p>
          <a:p>
            <a:r>
              <a:rPr lang="en-US" sz="2000" dirty="0" smtClean="0">
                <a:latin typeface="+mj-lt"/>
              </a:rPr>
              <a:t>13 student athletes as NEAC Athlete of the week</a:t>
            </a:r>
          </a:p>
          <a:p>
            <a:r>
              <a:rPr lang="en-US" sz="2000" dirty="0" smtClean="0">
                <a:latin typeface="+mj-lt"/>
              </a:rPr>
              <a:t>Athletic Boosters </a:t>
            </a:r>
          </a:p>
          <a:p>
            <a:pPr lvl="1"/>
            <a:r>
              <a:rPr lang="en-US" sz="1900" dirty="0" smtClean="0">
                <a:latin typeface="+mj-lt"/>
              </a:rPr>
              <a:t>Generated $30k in donations</a:t>
            </a:r>
          </a:p>
          <a:p>
            <a:pPr lvl="1"/>
            <a:r>
              <a:rPr lang="en-US" sz="1900" dirty="0" smtClean="0">
                <a:latin typeface="+mj-lt"/>
              </a:rPr>
              <a:t>Hall of Fame Booster Club Recognition Luncheon 1/28</a:t>
            </a:r>
          </a:p>
          <a:p>
            <a:pPr lvl="1"/>
            <a:r>
              <a:rPr lang="en-US" sz="1900" dirty="0" smtClean="0">
                <a:latin typeface="+mj-lt"/>
              </a:rPr>
              <a:t>1st Annual Booster Club Golf Tournament 9/12</a:t>
            </a:r>
          </a:p>
        </p:txBody>
      </p:sp>
      <p:pic>
        <p:nvPicPr>
          <p:cNvPr id="21506" name="Picture 2" descr="C:\Program Files\Microsoft Office\MEDIA\CAGCAT10\j0299763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321776">
            <a:off x="7022315" y="1638031"/>
            <a:ext cx="1730512" cy="14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nckocs\AppData\Local\Microsoft\Windows\Temporary Internet Files\Content.IE5\2F8KGUCX\MP900424397[1]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00360">
            <a:off x="6494700" y="3466319"/>
            <a:ext cx="2297528" cy="162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505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Relations/Communications &amp; Marketing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5753100" cy="4038600"/>
          </a:xfrm>
        </p:spPr>
        <p:txBody>
          <a:bodyPr/>
          <a:lstStyle/>
          <a:p>
            <a:r>
              <a:rPr lang="en-US" sz="2400" i="1" dirty="0" smtClean="0">
                <a:latin typeface="+mj-lt"/>
              </a:rPr>
              <a:t>Coby Now </a:t>
            </a:r>
            <a:r>
              <a:rPr lang="en-US" sz="2400" dirty="0" smtClean="0">
                <a:latin typeface="+mj-lt"/>
              </a:rPr>
              <a:t>– expanding internal communication</a:t>
            </a:r>
          </a:p>
          <a:p>
            <a:r>
              <a:rPr lang="en-US" sz="2400" dirty="0" smtClean="0">
                <a:latin typeface="+mj-lt"/>
              </a:rPr>
              <a:t>Cabinet minutes posted on web – expanding internal communication</a:t>
            </a:r>
          </a:p>
          <a:p>
            <a:r>
              <a:rPr lang="en-US" sz="2400" dirty="0" smtClean="0">
                <a:latin typeface="+mj-lt"/>
              </a:rPr>
              <a:t>Joint Webmaster Search – higher level skill set to both campuses</a:t>
            </a:r>
          </a:p>
          <a:p>
            <a:r>
              <a:rPr lang="en-US" sz="2400" dirty="0" smtClean="0">
                <a:latin typeface="+mj-lt"/>
              </a:rPr>
              <a:t>Electronic Media Counselor/New Media Specialist position created</a:t>
            </a:r>
          </a:p>
          <a:p>
            <a:r>
              <a:rPr lang="en-US" sz="2400" dirty="0" smtClean="0">
                <a:latin typeface="+mj-lt"/>
              </a:rPr>
              <a:t>Web Advisory Committee reactivated</a:t>
            </a:r>
          </a:p>
          <a:p>
            <a:endParaRPr lang="en-US" sz="2400" dirty="0"/>
          </a:p>
        </p:txBody>
      </p:sp>
      <p:pic>
        <p:nvPicPr>
          <p:cNvPr id="23554" name="Picture 2" descr="C:\Documents and Settings\vanckocs\Local Settings\Temporary Internet Files\Content.IE5\TK5NJSOG\MC90041366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6575">
            <a:off x="5662272" y="1915637"/>
            <a:ext cx="3163280" cy="30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377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Title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8458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Donna Cappadona – IST</a:t>
            </a:r>
          </a:p>
          <a:p>
            <a:r>
              <a:rPr lang="en-US" sz="2400" dirty="0" smtClean="0">
                <a:latin typeface="+mj-lt"/>
              </a:rPr>
              <a:t>Paul Dunn – Admissions Assistant</a:t>
            </a:r>
          </a:p>
          <a:p>
            <a:r>
              <a:rPr lang="en-US" sz="2400" dirty="0" smtClean="0">
                <a:latin typeface="+mj-lt"/>
              </a:rPr>
              <a:t>Jennifer Gray – Director of Institutional Effectiveness</a:t>
            </a:r>
          </a:p>
          <a:p>
            <a:r>
              <a:rPr lang="en-US" sz="2400" dirty="0" smtClean="0">
                <a:latin typeface="+mj-lt"/>
              </a:rPr>
              <a:t>Catherine Krajewski - EOP</a:t>
            </a:r>
          </a:p>
          <a:p>
            <a:r>
              <a:rPr lang="en-US" sz="2400" dirty="0" smtClean="0">
                <a:latin typeface="+mj-lt"/>
              </a:rPr>
              <a:t>Brent Lehman – ISS</a:t>
            </a:r>
          </a:p>
          <a:p>
            <a:r>
              <a:rPr lang="en-US" sz="2400" dirty="0" smtClean="0">
                <a:latin typeface="+mj-lt"/>
              </a:rPr>
              <a:t>Elisa Lopez – Center for Academic Support &amp; Excellence</a:t>
            </a:r>
          </a:p>
          <a:p>
            <a:r>
              <a:rPr lang="en-US" sz="2400" dirty="0" smtClean="0">
                <a:latin typeface="+mj-lt"/>
              </a:rPr>
              <a:t>Jennifer Mormile – Keyboard Specialist 2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0" y="1828800"/>
            <a:ext cx="1066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vanckocs\AppData\Local\Microsoft\Windows\Temporary Internet Files\Content.IE5\XDQLWT21\MP9000499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752600"/>
            <a:ext cx="990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82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Relations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0" y="1828800"/>
            <a:ext cx="5410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Omni Update training 1/18, 1/19</a:t>
            </a:r>
          </a:p>
          <a:p>
            <a:r>
              <a:rPr lang="en-US" sz="2400" dirty="0" smtClean="0">
                <a:latin typeface="+mj-lt"/>
              </a:rPr>
              <a:t>Photo shoots conducted to support admissions/marketing</a:t>
            </a:r>
          </a:p>
          <a:p>
            <a:r>
              <a:rPr lang="en-US" sz="2400" dirty="0" smtClean="0">
                <a:latin typeface="+mj-lt"/>
              </a:rPr>
              <a:t>New Facebook pages created for Student Success Center &amp; Fisheries &amp; Wildlife Dept.</a:t>
            </a:r>
          </a:p>
          <a:p>
            <a:r>
              <a:rPr lang="en-US" sz="2400" dirty="0" smtClean="0">
                <a:latin typeface="+mj-lt"/>
              </a:rPr>
              <a:t>Working to expand name recognition</a:t>
            </a:r>
          </a:p>
          <a:p>
            <a:pPr lvl="1"/>
            <a:r>
              <a:rPr lang="en-US" sz="1900" dirty="0" smtClean="0">
                <a:latin typeface="+mj-lt"/>
              </a:rPr>
              <a:t>Faculty experts list</a:t>
            </a:r>
          </a:p>
          <a:p>
            <a:pPr lvl="1"/>
            <a:r>
              <a:rPr lang="en-US" sz="1900" dirty="0" smtClean="0">
                <a:latin typeface="+mj-lt"/>
              </a:rPr>
              <a:t>Trade publication database</a:t>
            </a:r>
          </a:p>
          <a:p>
            <a:pPr lvl="1"/>
            <a:r>
              <a:rPr lang="en-US" sz="1900" dirty="0" smtClean="0">
                <a:latin typeface="+mj-lt"/>
              </a:rPr>
              <a:t>Points of pride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0480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9" name="Picture 3" descr="C:\Documents and Settings\vanckocs\Local Settings\Temporary Internet Files\Content.IE5\FVOREPSY\MP9004485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667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10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3075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College Advancement-Annual Fund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781800" cy="41910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Revised calling cycle – flood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    fall campaign: $28,700</a:t>
            </a:r>
          </a:p>
          <a:p>
            <a:r>
              <a:rPr lang="en-US" sz="2800" dirty="0" smtClean="0">
                <a:latin typeface="+mj-lt"/>
              </a:rPr>
              <a:t>$115k raised to date for scholarships, Coby Fund, Title III endowment </a:t>
            </a:r>
          </a:p>
          <a:p>
            <a:r>
              <a:rPr lang="en-US" sz="2800" dirty="0" smtClean="0">
                <a:latin typeface="+mj-lt"/>
              </a:rPr>
              <a:t>Priorities for spring</a:t>
            </a:r>
          </a:p>
          <a:p>
            <a:pPr lvl="1"/>
            <a:r>
              <a:rPr lang="en-US" sz="2300" dirty="0" smtClean="0">
                <a:latin typeface="+mj-lt"/>
              </a:rPr>
              <a:t>&gt;participation in leadership giving</a:t>
            </a:r>
          </a:p>
          <a:p>
            <a:pPr lvl="1"/>
            <a:r>
              <a:rPr lang="en-US" sz="2300" dirty="0" smtClean="0">
                <a:latin typeface="+mj-lt"/>
              </a:rPr>
              <a:t>ID major gift prospects </a:t>
            </a:r>
          </a:p>
          <a:p>
            <a:pPr lvl="1"/>
            <a:r>
              <a:rPr lang="en-US" sz="2300" dirty="0" smtClean="0">
                <a:latin typeface="+mj-lt"/>
              </a:rPr>
              <a:t>Host successful revenue generating events</a:t>
            </a:r>
          </a:p>
          <a:p>
            <a:pPr lvl="1"/>
            <a:r>
              <a:rPr lang="en-US" sz="2300" dirty="0" smtClean="0">
                <a:latin typeface="+mj-lt"/>
              </a:rPr>
              <a:t>Exceed 2011-12 annual fund goal of $300k</a:t>
            </a:r>
          </a:p>
          <a:p>
            <a:pPr lvl="1"/>
            <a:endParaRPr lang="en-US" sz="2300" dirty="0"/>
          </a:p>
        </p:txBody>
      </p:sp>
      <p:pic>
        <p:nvPicPr>
          <p:cNvPr id="25602" name="Picture 2" descr="C:\Documents and Settings\vanckocs\Local Settings\Temporary Internet Files\Content.IE5\8H2GYU15\MP900442387[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90585">
            <a:off x="7021214" y="1879311"/>
            <a:ext cx="1633482" cy="25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74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73075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College Advancement - Foundation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362200" y="1828800"/>
            <a:ext cx="63246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Established four new endowed scholarships</a:t>
            </a:r>
          </a:p>
          <a:p>
            <a:pPr lvl="1"/>
            <a:r>
              <a:rPr lang="en-US" sz="1900" dirty="0" smtClean="0">
                <a:latin typeface="+mj-lt"/>
              </a:rPr>
              <a:t>$189k Ottman</a:t>
            </a:r>
          </a:p>
          <a:p>
            <a:pPr lvl="1"/>
            <a:r>
              <a:rPr lang="en-US" sz="1900" dirty="0" smtClean="0">
                <a:latin typeface="+mj-lt"/>
              </a:rPr>
              <a:t>$30k Grapevine</a:t>
            </a:r>
          </a:p>
          <a:p>
            <a:pPr lvl="1"/>
            <a:r>
              <a:rPr lang="en-US" sz="1900" dirty="0" smtClean="0">
                <a:latin typeface="+mj-lt"/>
              </a:rPr>
              <a:t>$10k Milton Cat</a:t>
            </a:r>
          </a:p>
          <a:p>
            <a:pPr lvl="1"/>
            <a:r>
              <a:rPr lang="en-US" sz="1900" dirty="0" smtClean="0">
                <a:latin typeface="+mj-lt"/>
              </a:rPr>
              <a:t>$10k Kevin &amp; Roberta O’Donnell</a:t>
            </a:r>
          </a:p>
          <a:p>
            <a:r>
              <a:rPr lang="en-US" sz="2400" dirty="0" smtClean="0">
                <a:latin typeface="+mj-lt"/>
              </a:rPr>
              <a:t>Created student flood relief fund  </a:t>
            </a:r>
          </a:p>
          <a:p>
            <a:r>
              <a:rPr lang="en-US" sz="2400" dirty="0" smtClean="0">
                <a:latin typeface="+mj-lt"/>
              </a:rPr>
              <a:t>Priorities for spring 2012</a:t>
            </a:r>
          </a:p>
          <a:p>
            <a:pPr lvl="1"/>
            <a:r>
              <a:rPr lang="en-US" sz="1900" dirty="0" smtClean="0">
                <a:latin typeface="+mj-lt"/>
              </a:rPr>
              <a:t>Enhancement of non-endowed scholarships</a:t>
            </a:r>
          </a:p>
          <a:p>
            <a:pPr lvl="1"/>
            <a:r>
              <a:rPr lang="en-US" sz="1900" dirty="0" smtClean="0">
                <a:latin typeface="+mj-lt"/>
              </a:rPr>
              <a:t>Secure funding for Title III endowment match</a:t>
            </a:r>
          </a:p>
          <a:p>
            <a:pPr lvl="1"/>
            <a:r>
              <a:rPr lang="en-US" sz="1900" dirty="0" smtClean="0">
                <a:latin typeface="+mj-lt"/>
              </a:rPr>
              <a:t>&gt; membership in Fighting Tigers Booster Club</a:t>
            </a:r>
            <a:endParaRPr lang="en-US" sz="19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7526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7" name="Picture 3" descr="C:\Documents and Settings\vanckocs\Local Settings\Temporary Internet Files\Content.IE5\TK5NJSOG\MC9004384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600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88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Advancement - Alumni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5638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Veterans Courtyard unveiling; Veterans Day Celebration</a:t>
            </a:r>
          </a:p>
          <a:p>
            <a:r>
              <a:rPr lang="en-US" sz="2400" dirty="0" smtClean="0">
                <a:latin typeface="+mj-lt"/>
              </a:rPr>
              <a:t>Creation of Alumni Association Housing Corporation, a not-for-profit subsidiary. Will finance new “town house” style residence facility.  Location under discussion, but not at the Ski Lodge</a:t>
            </a:r>
          </a:p>
          <a:p>
            <a:r>
              <a:rPr lang="en-US" sz="2400" dirty="0" smtClean="0">
                <a:latin typeface="+mj-lt"/>
              </a:rPr>
              <a:t>Alumni Ambassador Program – training during Homecoming Weekend</a:t>
            </a:r>
          </a:p>
          <a:p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9800" y="1828800"/>
            <a:ext cx="27432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2" name="Picture 4" descr="C:\Documents and Settings\vanckocs\Local Settings\Temporary Internet Files\Content.IE5\BL0FYJXU\MP9004226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743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59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Alumni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19400" y="1828800"/>
            <a:ext cx="58674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Priorities for spring 2012</a:t>
            </a:r>
          </a:p>
          <a:p>
            <a:pPr lvl="1"/>
            <a:r>
              <a:rPr lang="en-US" dirty="0" smtClean="0">
                <a:latin typeface="+mj-lt"/>
              </a:rPr>
              <a:t>Grow the Alumni Ambassador Program strategically</a:t>
            </a:r>
          </a:p>
          <a:p>
            <a:pPr lvl="1"/>
            <a:r>
              <a:rPr lang="en-US" dirty="0" smtClean="0">
                <a:latin typeface="+mj-lt"/>
              </a:rPr>
              <a:t>ID key affinity groups to reconnect to campus</a:t>
            </a:r>
          </a:p>
          <a:p>
            <a:pPr lvl="1"/>
            <a:r>
              <a:rPr lang="en-US" dirty="0" smtClean="0">
                <a:latin typeface="+mj-lt"/>
              </a:rPr>
              <a:t>Construction of Veterans Courtyard with ribbon cutting Veterans Day 2012</a:t>
            </a:r>
            <a:endParaRPr lang="en-US" dirty="0">
              <a:latin typeface="+mj-lt"/>
            </a:endParaRPr>
          </a:p>
        </p:txBody>
      </p:sp>
      <p:pic>
        <p:nvPicPr>
          <p:cNvPr id="28674" name="Picture 2" descr="C:\Documents and Settings\vanckocs\Local Settings\Temporary Internet Files\Content.IE5\8H2GYU15\MP90034174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35762">
            <a:off x="438930" y="2579152"/>
            <a:ext cx="2535842" cy="19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32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Advancement – Grants &amp; Sponsored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6294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Submitted 16 grant proposals</a:t>
            </a:r>
          </a:p>
          <a:p>
            <a:r>
              <a:rPr lang="en-US" dirty="0" smtClean="0">
                <a:latin typeface="+mj-lt"/>
              </a:rPr>
              <a:t>Awarded 9 totaling $1.6m</a:t>
            </a:r>
          </a:p>
          <a:p>
            <a:r>
              <a:rPr lang="en-US" dirty="0" smtClean="0">
                <a:latin typeface="+mj-lt"/>
              </a:rPr>
              <a:t>Worked with 4 faculty (no previous grant exp.) to prepare grant apps.</a:t>
            </a:r>
          </a:p>
          <a:p>
            <a:r>
              <a:rPr lang="en-US" dirty="0" smtClean="0">
                <a:latin typeface="+mj-lt"/>
              </a:rPr>
              <a:t>Participated in Senator Gillibrand’s NY State Farm Day in DC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29698" name="Picture 2" descr="C:\Documents and Settings\vanckocs\Local Settings\Temporary Internet Files\Content.IE5\BL0FYJXU\MC90001288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904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74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Grants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1828800"/>
            <a:ext cx="65532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Priorities for spring 2012</a:t>
            </a:r>
          </a:p>
          <a:p>
            <a:pPr lvl="1"/>
            <a:r>
              <a:rPr lang="en-US" dirty="0" smtClean="0">
                <a:latin typeface="+mj-lt"/>
              </a:rPr>
              <a:t>Populate Scholar Universe database with faculty information</a:t>
            </a:r>
          </a:p>
          <a:p>
            <a:pPr lvl="1"/>
            <a:r>
              <a:rPr lang="en-US" dirty="0" smtClean="0">
                <a:latin typeface="+mj-lt"/>
              </a:rPr>
              <a:t>Submit/be awarded USDA Food Security grant</a:t>
            </a:r>
          </a:p>
          <a:p>
            <a:pPr lvl="1"/>
            <a:r>
              <a:rPr lang="en-US" dirty="0" smtClean="0">
                <a:latin typeface="+mj-lt"/>
              </a:rPr>
              <a:t>Secure funding for anaerobic digester</a:t>
            </a:r>
          </a:p>
          <a:p>
            <a:pPr lvl="1"/>
            <a:r>
              <a:rPr lang="en-US" dirty="0" smtClean="0">
                <a:latin typeface="+mj-lt"/>
              </a:rPr>
              <a:t>Participate in NYS and SUNY Federal Relations Days</a:t>
            </a:r>
            <a:endParaRPr lang="en-US" dirty="0">
              <a:latin typeface="+mj-lt"/>
            </a:endParaRPr>
          </a:p>
        </p:txBody>
      </p:sp>
      <p:pic>
        <p:nvPicPr>
          <p:cNvPr id="30722" name="Picture 2" descr="C:\Documents and Settings\vanckocs\Local Settings\Temporary Internet Files\Content.IE5\TK5NJSOG\MC910217219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981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39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Advancement – Campus Events &amp; Conferences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7010400" cy="434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Implemented restructured office to support logistical event/meeting needs on/off campus </a:t>
            </a:r>
          </a:p>
          <a:p>
            <a:r>
              <a:rPr lang="en-US" sz="2400" dirty="0" smtClean="0">
                <a:latin typeface="+mj-lt"/>
              </a:rPr>
              <a:t>Engaged 3 new state contacts in hosting events</a:t>
            </a:r>
          </a:p>
          <a:p>
            <a:r>
              <a:rPr lang="en-US" sz="2400" dirty="0" smtClean="0">
                <a:latin typeface="+mj-lt"/>
              </a:rPr>
              <a:t>Streamlined financial/legal practices 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 campus events</a:t>
            </a:r>
          </a:p>
          <a:p>
            <a:r>
              <a:rPr lang="en-US" sz="2400" dirty="0" smtClean="0">
                <a:latin typeface="+mj-lt"/>
              </a:rPr>
              <a:t>Priorities spring 2012</a:t>
            </a:r>
          </a:p>
          <a:p>
            <a:pPr lvl="1"/>
            <a:r>
              <a:rPr lang="en-US" sz="1900" dirty="0" smtClean="0">
                <a:latin typeface="+mj-lt"/>
              </a:rPr>
              <a:t>Plan/implement Commencement 2012</a:t>
            </a:r>
          </a:p>
          <a:p>
            <a:pPr lvl="1"/>
            <a:r>
              <a:rPr lang="en-US" sz="1900" dirty="0" smtClean="0">
                <a:latin typeface="+mj-lt"/>
              </a:rPr>
              <a:t>Host 3 large external and 3 internal campus events</a:t>
            </a:r>
          </a:p>
          <a:p>
            <a:pPr lvl="1"/>
            <a:r>
              <a:rPr lang="en-US" sz="1900" dirty="0" smtClean="0">
                <a:latin typeface="+mj-lt"/>
              </a:rPr>
              <a:t>Reevaluate campus Facilities Use pricing &amp; make available</a:t>
            </a:r>
          </a:p>
          <a:p>
            <a:pPr lvl="1"/>
            <a:r>
              <a:rPr lang="en-US" sz="1900" dirty="0" smtClean="0">
                <a:latin typeface="+mj-lt"/>
              </a:rPr>
              <a:t>Create web pages to highlight Commencement, facility rentals and events planning</a:t>
            </a:r>
            <a:endParaRPr lang="en-US" sz="1900" dirty="0">
              <a:latin typeface="+mj-lt"/>
            </a:endParaRPr>
          </a:p>
        </p:txBody>
      </p:sp>
      <p:pic>
        <p:nvPicPr>
          <p:cNvPr id="31746" name="Picture 2" descr="C:\Documents and Settings\vanckocs\Local Settings\Temporary Internet Files\Content.IE5\BL0FYJXU\MP90043316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52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81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Maintenance &amp; Construction Updates – Projects Completed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62200" y="1828800"/>
            <a:ext cx="6324600" cy="4191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Campus-wide fire alarm upgrade nearing completion (spring ‘12)</a:t>
            </a:r>
          </a:p>
          <a:p>
            <a:r>
              <a:rPr lang="en-US" sz="2400" dirty="0" smtClean="0">
                <a:latin typeface="+mj-lt"/>
              </a:rPr>
              <a:t>New manure lagoon has expanded storage capacity to 3m gallons at Dairy barn</a:t>
            </a:r>
          </a:p>
          <a:p>
            <a:r>
              <a:rPr lang="en-US" sz="2400" dirty="0" smtClean="0">
                <a:latin typeface="+mj-lt"/>
              </a:rPr>
              <a:t>Campus infrastructure assessment complete</a:t>
            </a:r>
          </a:p>
          <a:p>
            <a:r>
              <a:rPr lang="en-US" sz="2400" dirty="0" smtClean="0">
                <a:latin typeface="+mj-lt"/>
              </a:rPr>
              <a:t>Wheeler Hall addition complete and labs in use</a:t>
            </a:r>
          </a:p>
          <a:p>
            <a:r>
              <a:rPr lang="en-US" sz="2400" dirty="0" smtClean="0">
                <a:latin typeface="+mj-lt"/>
              </a:rPr>
              <a:t>Library renovations completed, ADA openers to be installed spring ‘12</a:t>
            </a:r>
          </a:p>
          <a:p>
            <a:r>
              <a:rPr lang="en-US" sz="2400" dirty="0" smtClean="0">
                <a:latin typeface="+mj-lt"/>
              </a:rPr>
              <a:t>Master Plan completed</a:t>
            </a:r>
            <a:endParaRPr lang="en-US" sz="24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828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5843" name="Picture 3" descr="C:\Documents and Settings\vanckocs\Local Settings\Temporary Internet Files\Content.IE5\8H2GYU15\MC9004385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828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39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Maintenance &amp; Construction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Projects Underway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6019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New heifer barn bid, construction spring</a:t>
            </a:r>
          </a:p>
          <a:p>
            <a:r>
              <a:rPr lang="en-US" sz="2400" dirty="0" smtClean="0">
                <a:latin typeface="+mj-lt"/>
              </a:rPr>
              <a:t>Pedestrian walkway/bike trail delayed until spring due to flooding</a:t>
            </a:r>
          </a:p>
          <a:p>
            <a:r>
              <a:rPr lang="en-US" sz="2400" dirty="0" smtClean="0">
                <a:latin typeface="+mj-lt"/>
              </a:rPr>
              <a:t>Existing Wheeler inter. renovations started; limited access spring, offline summer</a:t>
            </a:r>
          </a:p>
          <a:p>
            <a:r>
              <a:rPr lang="en-US" sz="2400" dirty="0" smtClean="0">
                <a:latin typeface="+mj-lt"/>
              </a:rPr>
              <a:t>Campus beautification project design is being completed, work this spring</a:t>
            </a:r>
          </a:p>
          <a:p>
            <a:r>
              <a:rPr lang="en-US" sz="2400" dirty="0" smtClean="0">
                <a:latin typeface="+mj-lt"/>
              </a:rPr>
              <a:t>Relocation of livestock in support of new Ag &amp; Tech Ctr. to continue spring</a:t>
            </a:r>
          </a:p>
          <a:p>
            <a:r>
              <a:rPr lang="en-US" sz="2400" dirty="0" smtClean="0">
                <a:latin typeface="+mj-lt"/>
              </a:rPr>
              <a:t>Center for Ag &amp; NR project to bid Feb.</a:t>
            </a:r>
            <a:endParaRPr lang="en-US" sz="2400" dirty="0">
              <a:latin typeface="+mj-lt"/>
            </a:endParaRPr>
          </a:p>
        </p:txBody>
      </p:sp>
      <p:pic>
        <p:nvPicPr>
          <p:cNvPr id="36866" name="Picture 2" descr="C:\Documents and Settings\vanckocs\Local Settings\Temporary Internet Files\Content.IE5\BL0FYJXU\MP90044234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905000" cy="30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30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Title Changes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38400" y="1828800"/>
            <a:ext cx="6400800" cy="4038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Jiang Tan –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Director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Center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for Excellence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 Teaching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&amp; Learning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Tara Winter –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Dean of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Academic Services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Anita Wright –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Director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Professional &amp;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Continuing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Education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Jedadiah Radliff - IST</a:t>
            </a:r>
          </a:p>
          <a:p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34818" name="Picture 2" descr="C:\Documents and Settings\vanckocs\Local Settings\Temporary Internet Files\Content.IE5\FVOREPSY\MC900437174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828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291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Projects Underway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0800" y="1828800"/>
            <a:ext cx="6172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Painting of various bldgs. this summer</a:t>
            </a:r>
          </a:p>
          <a:p>
            <a:r>
              <a:rPr lang="en-US" sz="2400" dirty="0" smtClean="0">
                <a:latin typeface="+mj-lt"/>
              </a:rPr>
              <a:t>Add’l pool repairs (diving board, drain) in design</a:t>
            </a:r>
          </a:p>
          <a:p>
            <a:r>
              <a:rPr lang="en-US" sz="2400" dirty="0" smtClean="0">
                <a:latin typeface="+mj-lt"/>
              </a:rPr>
              <a:t>Developing project scope for Home Ec</a:t>
            </a:r>
          </a:p>
          <a:p>
            <a:r>
              <a:rPr lang="en-US" sz="2400" dirty="0" smtClean="0">
                <a:latin typeface="+mj-lt"/>
              </a:rPr>
              <a:t>Hydraulic analysis of campus water dist. system in progress</a:t>
            </a:r>
            <a:endParaRPr lang="en-US" sz="2400" dirty="0">
              <a:latin typeface="+mj-lt"/>
            </a:endParaRPr>
          </a:p>
        </p:txBody>
      </p:sp>
      <p:pic>
        <p:nvPicPr>
          <p:cNvPr id="37890" name="Picture 2" descr="C:\Documents and Settings\vanckocs\Local Settings\Temporary Internet Files\Content.IE5\TK5NJSOG\MC90005001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364" y="2627911"/>
            <a:ext cx="2819173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71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Related Projects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5410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PV systems being investigated for CEST building via NYPA grant</a:t>
            </a:r>
          </a:p>
          <a:p>
            <a:r>
              <a:rPr lang="en-US" sz="2400" dirty="0" smtClean="0">
                <a:latin typeface="+mj-lt"/>
              </a:rPr>
              <a:t>Solar hot water being explored for pool through NYPA grant</a:t>
            </a:r>
          </a:p>
          <a:p>
            <a:r>
              <a:rPr lang="en-US" sz="2400" dirty="0" smtClean="0">
                <a:latin typeface="+mj-lt"/>
              </a:rPr>
              <a:t>Energy monitoring/adjustments implemented = sign. nat. gas savings</a:t>
            </a:r>
          </a:p>
          <a:p>
            <a:r>
              <a:rPr lang="en-US" sz="2400" dirty="0" smtClean="0">
                <a:latin typeface="+mj-lt"/>
              </a:rPr>
              <a:t>Winter break heating conservation program implemented (savings estimated $300k)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828800"/>
            <a:ext cx="2590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Documents and Settings\vanckocs\Local Settings\Temporary Internet Files\Content.IE5\8H2GYU15\MP9004372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61213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38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-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1371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81200" y="1752600"/>
            <a:ext cx="67818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Helpdesk – hired student techs for add’l support</a:t>
            </a:r>
          </a:p>
          <a:p>
            <a:r>
              <a:rPr lang="en-US" sz="2400" dirty="0" smtClean="0">
                <a:latin typeface="+mj-lt"/>
              </a:rPr>
              <a:t>Keeping Warner Hall labs open until 9pm M-Th.</a:t>
            </a:r>
          </a:p>
          <a:p>
            <a:r>
              <a:rPr lang="en-US" sz="2400" dirty="0" smtClean="0">
                <a:latin typeface="+mj-lt"/>
              </a:rPr>
              <a:t>SWAT/Banner – working on consolidated calendar</a:t>
            </a:r>
          </a:p>
          <a:p>
            <a:r>
              <a:rPr lang="en-US" sz="2400" dirty="0" smtClean="0">
                <a:latin typeface="+mj-lt"/>
              </a:rPr>
              <a:t>Continue to establish single source system for people and building information</a:t>
            </a:r>
          </a:p>
          <a:p>
            <a:r>
              <a:rPr lang="en-US" sz="2400" dirty="0" smtClean="0">
                <a:latin typeface="+mj-lt"/>
              </a:rPr>
              <a:t>Nolij – reviewing path to next version upgrade</a:t>
            </a:r>
          </a:p>
          <a:p>
            <a:r>
              <a:rPr lang="en-US" sz="2400" dirty="0" smtClean="0">
                <a:latin typeface="+mj-lt"/>
              </a:rPr>
              <a:t>Convened first meeting of Web Advisory Comm., will meet regularly </a:t>
            </a:r>
          </a:p>
          <a:p>
            <a:r>
              <a:rPr lang="en-US" sz="2400" dirty="0" smtClean="0">
                <a:latin typeface="+mj-lt"/>
              </a:rPr>
              <a:t>Working on 3 new hires:  Comp. Tech., Sr. Banner Programmer and joint Web Master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39938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371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12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Projects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5867400" cy="4191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Email Migration/Upgrade complete</a:t>
            </a:r>
          </a:p>
          <a:p>
            <a:r>
              <a:rPr lang="en-US" sz="2400" dirty="0" smtClean="0">
                <a:latin typeface="+mj-lt"/>
              </a:rPr>
              <a:t>Degree Works – 3 rounds of training done, to be finalized in 2012</a:t>
            </a:r>
          </a:p>
          <a:p>
            <a:r>
              <a:rPr lang="en-US" sz="2400" dirty="0" smtClean="0">
                <a:latin typeface="+mj-lt"/>
              </a:rPr>
              <a:t>New Wheeler renovation issues being addressed, old equipment removed</a:t>
            </a:r>
          </a:p>
          <a:p>
            <a:r>
              <a:rPr lang="en-US" sz="2400" dirty="0" smtClean="0">
                <a:latin typeface="+mj-lt"/>
              </a:rPr>
              <a:t>Emergency Alert System done in Feb.</a:t>
            </a:r>
          </a:p>
          <a:p>
            <a:r>
              <a:rPr lang="en-US" sz="2400" dirty="0" smtClean="0">
                <a:latin typeface="+mj-lt"/>
              </a:rPr>
              <a:t>Angel CMS migration to Moodle ongoing, training will follow</a:t>
            </a:r>
          </a:p>
          <a:p>
            <a:r>
              <a:rPr lang="en-US" sz="2400" dirty="0" smtClean="0">
                <a:latin typeface="+mj-lt"/>
              </a:rPr>
              <a:t>SCOPE testing in spring</a:t>
            </a:r>
          </a:p>
        </p:txBody>
      </p:sp>
      <p:pic>
        <p:nvPicPr>
          <p:cNvPr id="40962" name="Picture 2" descr="C:\Documents and Settings\vanckocs\Local Settings\Temporary Internet Files\Content.IE5\FVOREPSY\MP90043121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1018">
            <a:off x="6593274" y="2147492"/>
            <a:ext cx="2133600" cy="2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8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Projects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4600" y="1828800"/>
            <a:ext cx="6172200" cy="4038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Network/phones – new voicemail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system, new VOIP phones</a:t>
            </a:r>
          </a:p>
          <a:p>
            <a:r>
              <a:rPr lang="en-US" sz="2400" dirty="0" smtClean="0">
                <a:latin typeface="+mj-lt"/>
              </a:rPr>
              <a:t>IT equipment turnover finalized spring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Network upgrade finalized spring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Strategic:</a:t>
            </a:r>
          </a:p>
          <a:p>
            <a:r>
              <a:rPr lang="en-US" sz="2400" dirty="0" smtClean="0">
                <a:latin typeface="+mj-lt"/>
              </a:rPr>
              <a:t>ITS Dept. web site upgrades in spring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IT SP/Master Plan complete</a:t>
            </a:r>
          </a:p>
          <a:p>
            <a:r>
              <a:rPr lang="en-US" sz="2400" dirty="0" smtClean="0">
                <a:latin typeface="+mj-lt"/>
              </a:rPr>
              <a:t>IT Governance – work with Tech Comm. on revamping comm. work, input/advisement</a:t>
            </a:r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944624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988" name="Picture 4" descr="C:\Documents and Settings\vanckocs\Local Settings\Temporary Internet Files\Content.IE5\TK5NJSOG\MP9004388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905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28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1828800"/>
            <a:ext cx="6781800" cy="40386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Created outstanding leadership team to respond to shared services initiatives</a:t>
            </a:r>
          </a:p>
          <a:p>
            <a:pPr lvl="1"/>
            <a:r>
              <a:rPr lang="en-US" sz="2300" dirty="0" smtClean="0">
                <a:latin typeface="+mj-lt"/>
              </a:rPr>
              <a:t>Open dialogue, reach consensus, support decision because we’re a team</a:t>
            </a:r>
          </a:p>
          <a:p>
            <a:r>
              <a:rPr lang="en-US" sz="2800" dirty="0" smtClean="0">
                <a:latin typeface="+mj-lt"/>
              </a:rPr>
              <a:t>SUNY Cobleskill has unlimited potential and what we achieve is up to the SUNY Cobleskill team</a:t>
            </a:r>
          </a:p>
          <a:p>
            <a:r>
              <a:rPr lang="en-US" sz="2800" dirty="0" smtClean="0">
                <a:latin typeface="+mj-lt"/>
              </a:rPr>
              <a:t>Starting today, let’s work together to achieve SUNY Cobleskill’s full potential</a:t>
            </a:r>
          </a:p>
          <a:p>
            <a:endParaRPr lang="en-US" sz="2800" dirty="0">
              <a:latin typeface="+mj-lt"/>
            </a:endParaRPr>
          </a:p>
        </p:txBody>
      </p:sp>
      <p:pic>
        <p:nvPicPr>
          <p:cNvPr id="1031" name="Picture 7" descr="C:\Users\vanckocs\AppData\Local\Microsoft\Windows\Temporary Internet Files\Content.IE5\2F8KGUCX\MC900439587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94824">
            <a:off x="465287" y="2248512"/>
            <a:ext cx="1601692" cy="20508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276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33800" y="1828800"/>
            <a:ext cx="4953000" cy="4038600"/>
          </a:xfrm>
        </p:spPr>
        <p:txBody>
          <a:bodyPr/>
          <a:lstStyle/>
          <a:p>
            <a:r>
              <a:rPr lang="en-US" sz="2400" dirty="0" smtClean="0"/>
              <a:t>Intervention Training (response to disruptive students) well received in past.  Encourage you to contact Lynn Ontl to schedule.</a:t>
            </a:r>
            <a:endParaRPr lang="en-US" sz="2400" dirty="0"/>
          </a:p>
        </p:txBody>
      </p:sp>
      <p:pic>
        <p:nvPicPr>
          <p:cNvPr id="32772" name="Picture 4" descr="C:\Documents and Settings\vanckocs\Local Settings\Temporary Internet Files\Content.IE5\FVOREPSY\MC9002810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352800" cy="38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0809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31218"/>
            <a:ext cx="6073494" cy="42885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College-wide response in flood relief: faculty/staff = 1,068 hours</a:t>
            </a:r>
          </a:p>
          <a:p>
            <a:pPr lvl="1"/>
            <a:r>
              <a:rPr lang="en-US" dirty="0" smtClean="0">
                <a:latin typeface="+mj-lt"/>
              </a:rPr>
              <a:t>Helped move students</a:t>
            </a:r>
          </a:p>
          <a:p>
            <a:pPr lvl="1"/>
            <a:r>
              <a:rPr lang="en-US" dirty="0" smtClean="0">
                <a:latin typeface="+mj-lt"/>
              </a:rPr>
              <a:t>Set up $60k flood relief fund</a:t>
            </a:r>
          </a:p>
          <a:p>
            <a:pPr lvl="1"/>
            <a:r>
              <a:rPr lang="en-US" dirty="0" smtClean="0">
                <a:latin typeface="+mj-lt"/>
              </a:rPr>
              <a:t>Relocated faculty/staff </a:t>
            </a:r>
          </a:p>
          <a:p>
            <a:pPr lvl="1"/>
            <a:r>
              <a:rPr lang="en-US" dirty="0" smtClean="0">
                <a:latin typeface="+mj-lt"/>
              </a:rPr>
              <a:t>&gt; flex. coursework/assignments around class delays/cancellations</a:t>
            </a:r>
          </a:p>
          <a:p>
            <a:pPr lvl="1"/>
            <a:r>
              <a:rPr lang="en-US" dirty="0" smtClean="0">
                <a:latin typeface="+mj-lt"/>
              </a:rPr>
              <a:t>Assisted community – food prep &amp; serving, clean up, reconstruction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314" name="Picture 2" descr="C:\Documents and Settings\vanckocs\Local Settings\Temporary Internet Files\Content.IE5\TK5NJSOG\MC90010522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5047">
            <a:off x="6485830" y="1439494"/>
            <a:ext cx="2319406" cy="11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vanckocs\Local Settings\Temporary Internet Files\Content.IE5\FVOREPSY\MC9004344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0006">
            <a:off x="5764548" y="3450474"/>
            <a:ext cx="3124200" cy="6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vanckocs\Local Settings\Temporary Internet Files\Content.IE5\8H2GYU15\MC9001048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2972">
            <a:off x="6517075" y="4355016"/>
            <a:ext cx="2275110" cy="7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vanckocs\Local Settings\Temporary Internet Files\Content.IE5\TK5NJSOG\MC9001051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3689">
            <a:off x="6238929" y="2392701"/>
            <a:ext cx="1550881" cy="11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Documents and Settings\vanckocs\Local Settings\Temporary Internet Files\Content.IE5\FVOREPSY\MC9001049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190" y="5191210"/>
            <a:ext cx="29153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22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Update:  3 Priorities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6422644"/>
              </p:ext>
            </p:extLst>
          </p:nvPr>
        </p:nvGraphicFramePr>
        <p:xfrm>
          <a:off x="533400" y="18288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77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Middle States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69342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Focus on Standard 7:  Institutional Effectiveness</a:t>
            </a:r>
          </a:p>
          <a:p>
            <a:r>
              <a:rPr lang="en-US" sz="2400" dirty="0" smtClean="0">
                <a:latin typeface="+mj-lt"/>
              </a:rPr>
              <a:t>New liaison:  Ellie Fogarty</a:t>
            </a:r>
          </a:p>
          <a:p>
            <a:r>
              <a:rPr lang="en-US" sz="2400" dirty="0" smtClean="0">
                <a:latin typeface="+mj-lt"/>
              </a:rPr>
              <a:t>Draft document 2/1</a:t>
            </a:r>
          </a:p>
          <a:p>
            <a:r>
              <a:rPr lang="en-US" sz="2400" dirty="0" smtClean="0">
                <a:latin typeface="+mj-lt"/>
              </a:rPr>
              <a:t>Final to MSCHE 3/1</a:t>
            </a:r>
          </a:p>
          <a:p>
            <a:r>
              <a:rPr lang="en-US" sz="2400" dirty="0" smtClean="0">
                <a:latin typeface="+mj-lt"/>
              </a:rPr>
              <a:t>Spring MSCHE team visit</a:t>
            </a:r>
          </a:p>
          <a:p>
            <a:r>
              <a:rPr lang="en-US" sz="2400" dirty="0" smtClean="0">
                <a:latin typeface="+mj-lt"/>
              </a:rPr>
              <a:t>June decision</a:t>
            </a:r>
          </a:p>
          <a:p>
            <a:pPr lvl="1"/>
            <a:r>
              <a:rPr lang="en-US" sz="1900" dirty="0" smtClean="0">
                <a:latin typeface="+mj-lt"/>
              </a:rPr>
              <a:t>Pass, remain accredited &amp; work on recommendations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          for 5-yr. report</a:t>
            </a:r>
          </a:p>
          <a:p>
            <a:pPr lvl="1"/>
            <a:r>
              <a:rPr lang="en-US" sz="1900" dirty="0" smtClean="0">
                <a:latin typeface="+mj-lt"/>
              </a:rPr>
              <a:t>Fail and be on probation (absolutely unacceptable!) </a:t>
            </a:r>
            <a:endParaRPr lang="en-US" sz="19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29400" y="1828800"/>
            <a:ext cx="20574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5" name="Picture 5" descr="C:\Documents and Settings\vanckocs\Local Settings\Temporary Internet Files\Content.IE5\8H2GYU15\MC9004490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057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0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Campus Appearance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971800" y="1828800"/>
            <a:ext cx="58674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Received long list of suggested improvements - thank you!</a:t>
            </a:r>
          </a:p>
          <a:p>
            <a:r>
              <a:rPr lang="en-US" dirty="0" smtClean="0">
                <a:latin typeface="+mj-lt"/>
              </a:rPr>
              <a:t>Provided to Beautification and  Facilities &amp; Space Committees for prioritization/implementation</a:t>
            </a:r>
          </a:p>
          <a:p>
            <a:r>
              <a:rPr lang="en-US" dirty="0" smtClean="0">
                <a:latin typeface="+mj-lt"/>
              </a:rPr>
              <a:t>Some projects done/underway; others in spring - Knapp Plaza summer</a:t>
            </a:r>
            <a:endParaRPr lang="en-US" dirty="0">
              <a:latin typeface="+mj-lt"/>
            </a:endParaRPr>
          </a:p>
        </p:txBody>
      </p:sp>
      <p:pic>
        <p:nvPicPr>
          <p:cNvPr id="3074" name="Picture 2" descr="C:\Documents and Settings\vanckocs\Local Settings\Temporary Internet Files\Content.IE5\8H2GYU15\MC90005679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47377">
            <a:off x="427384" y="2066825"/>
            <a:ext cx="2461890" cy="20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67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6096000" cy="42672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EMP completed</a:t>
            </a:r>
          </a:p>
          <a:p>
            <a:pPr lvl="1"/>
            <a:r>
              <a:rPr lang="en-US" dirty="0" smtClean="0">
                <a:latin typeface="+mj-lt"/>
              </a:rPr>
              <a:t>Linked to SP</a:t>
            </a:r>
          </a:p>
          <a:p>
            <a:pPr lvl="1"/>
            <a:r>
              <a:rPr lang="en-US" dirty="0" smtClean="0">
                <a:latin typeface="+mj-lt"/>
              </a:rPr>
              <a:t>Identified required resources</a:t>
            </a:r>
          </a:p>
          <a:p>
            <a:r>
              <a:rPr lang="en-US" dirty="0" smtClean="0">
                <a:latin typeface="+mj-lt"/>
              </a:rPr>
              <a:t>Goals   2012: 2,579 (+2.5%)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              2013: 2,650 (+5%)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2014: 2,704 (+7.5%)</a:t>
            </a:r>
          </a:p>
          <a:p>
            <a:r>
              <a:rPr lang="en-US" dirty="0" smtClean="0">
                <a:latin typeface="+mj-lt"/>
              </a:rPr>
              <a:t>Focus on niche, new &amp; under capacity programs</a:t>
            </a:r>
          </a:p>
        </p:txBody>
      </p:sp>
      <p:pic>
        <p:nvPicPr>
          <p:cNvPr id="2050" name="Picture 2" descr="C:\Documents and Settings\vanckocs\Local Settings\Temporary Internet Files\Content.IE5\BL0FYJXU\MC90043261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1086" y="2819514"/>
            <a:ext cx="2895600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4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NL 3-08</Template>
  <TotalTime>761</TotalTime>
  <Words>2185</Words>
  <Application>Microsoft Office PowerPoint</Application>
  <PresentationFormat>On-screen Show (4:3)</PresentationFormat>
  <Paragraphs>324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Refined</vt:lpstr>
      <vt:lpstr>January Forum 2012</vt:lpstr>
      <vt:lpstr>Introductions</vt:lpstr>
      <vt:lpstr>Title Changes</vt:lpstr>
      <vt:lpstr>More Title Changes</vt:lpstr>
      <vt:lpstr>Thank you!</vt:lpstr>
      <vt:lpstr>Update:  3 Priorities</vt:lpstr>
      <vt:lpstr>Middle States</vt:lpstr>
      <vt:lpstr>Campus Appearance</vt:lpstr>
      <vt:lpstr>Enrollment</vt:lpstr>
      <vt:lpstr>Enrollment Continued</vt:lpstr>
      <vt:lpstr>Enrollment Continued</vt:lpstr>
      <vt:lpstr>Shared Services</vt:lpstr>
      <vt:lpstr>Sharing So Far - Academics</vt:lpstr>
      <vt:lpstr>More Sharing – Business &amp; Ops</vt:lpstr>
      <vt:lpstr>More Sharing </vt:lpstr>
      <vt:lpstr>Second Century Enterprise Plan</vt:lpstr>
      <vt:lpstr>Academics</vt:lpstr>
      <vt:lpstr>Academics Continued</vt:lpstr>
      <vt:lpstr>Academic Kudos</vt:lpstr>
      <vt:lpstr>Academics - Future</vt:lpstr>
      <vt:lpstr>Business &amp; Finance</vt:lpstr>
      <vt:lpstr>Business &amp; Finance Continued</vt:lpstr>
      <vt:lpstr>Business &amp; Finance Continued</vt:lpstr>
      <vt:lpstr>Student Life</vt:lpstr>
      <vt:lpstr>Student Life Renovation Projects</vt:lpstr>
      <vt:lpstr>Residence Life</vt:lpstr>
      <vt:lpstr>Residence Life Renovation Projects</vt:lpstr>
      <vt:lpstr>Athletics</vt:lpstr>
      <vt:lpstr>College Relations/Communications &amp; Marketing</vt:lpstr>
      <vt:lpstr>College Relations Continued</vt:lpstr>
      <vt:lpstr>College Advancement-Annual Fund</vt:lpstr>
      <vt:lpstr>College Advancement - Foundation</vt:lpstr>
      <vt:lpstr>College Advancement - Alumni</vt:lpstr>
      <vt:lpstr>Alumni Continued</vt:lpstr>
      <vt:lpstr>Advancement – Grants &amp; Sponsored Programs</vt:lpstr>
      <vt:lpstr>Grants Continued</vt:lpstr>
      <vt:lpstr>Advancement – Campus Events &amp; Conferences</vt:lpstr>
      <vt:lpstr>Maintenance &amp; Construction Updates – Projects Completed</vt:lpstr>
      <vt:lpstr>Maintenance &amp; Construction  New Projects Underway</vt:lpstr>
      <vt:lpstr>Projects Underway Continued</vt:lpstr>
      <vt:lpstr>Energy Related Projects</vt:lpstr>
      <vt:lpstr>ITS - Operations</vt:lpstr>
      <vt:lpstr>ITS Projects</vt:lpstr>
      <vt:lpstr>ITS Projects Continued</vt:lpstr>
      <vt:lpstr>Team</vt:lpstr>
      <vt:lpstr>Announcements</vt:lpstr>
    </vt:vector>
  </TitlesOfParts>
  <Company>SUNY Delhi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Forum 2012</dc:title>
  <dc:creator>vanckocs</dc:creator>
  <cp:lastModifiedBy>Amy Healy</cp:lastModifiedBy>
  <cp:revision>96</cp:revision>
  <cp:lastPrinted>2012-01-09T21:15:56Z</cp:lastPrinted>
  <dcterms:created xsi:type="dcterms:W3CDTF">2012-01-09T13:43:28Z</dcterms:created>
  <dcterms:modified xsi:type="dcterms:W3CDTF">2012-01-17T15:32:24Z</dcterms:modified>
</cp:coreProperties>
</file>