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305" r:id="rId4"/>
    <p:sldId id="323" r:id="rId5"/>
    <p:sldId id="276" r:id="rId6"/>
    <p:sldId id="324" r:id="rId7"/>
    <p:sldId id="308" r:id="rId8"/>
    <p:sldId id="325" r:id="rId9"/>
    <p:sldId id="327" r:id="rId10"/>
    <p:sldId id="321" r:id="rId11"/>
    <p:sldId id="261" r:id="rId12"/>
    <p:sldId id="328" r:id="rId13"/>
    <p:sldId id="329" r:id="rId14"/>
    <p:sldId id="333" r:id="rId15"/>
    <p:sldId id="303" r:id="rId16"/>
    <p:sldId id="258" r:id="rId17"/>
    <p:sldId id="322" r:id="rId18"/>
    <p:sldId id="330" r:id="rId19"/>
    <p:sldId id="331" r:id="rId20"/>
    <p:sldId id="332" r:id="rId21"/>
    <p:sldId id="260" r:id="rId22"/>
    <p:sldId id="304" r:id="rId23"/>
    <p:sldId id="319" r:id="rId24"/>
    <p:sldId id="270" r:id="rId25"/>
    <p:sldId id="320" r:id="rId26"/>
    <p:sldId id="310" r:id="rId27"/>
    <p:sldId id="336" r:id="rId28"/>
    <p:sldId id="337" r:id="rId29"/>
    <p:sldId id="283" r:id="rId30"/>
    <p:sldId id="284" r:id="rId31"/>
    <p:sldId id="338" r:id="rId32"/>
    <p:sldId id="309" r:id="rId33"/>
    <p:sldId id="326" r:id="rId34"/>
    <p:sldId id="334" r:id="rId35"/>
    <p:sldId id="335" r:id="rId36"/>
    <p:sldId id="289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28" autoAdjust="0"/>
  </p:normalViewPr>
  <p:slideViewPr>
    <p:cSldViewPr>
      <p:cViewPr>
        <p:scale>
          <a:sx n="73" d="100"/>
          <a:sy n="73" d="100"/>
        </p:scale>
        <p:origin x="-107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AB5F7-1B33-4292-9EF0-D407E304649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CBFBD3-5A5F-4B41-BF24-1ED2028AF7D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Student Success – Retention &amp; Graduation</a:t>
          </a:r>
          <a:endParaRPr lang="en-US" dirty="0">
            <a:latin typeface="+mj-lt"/>
          </a:endParaRPr>
        </a:p>
      </dgm:t>
    </dgm:pt>
    <dgm:pt modelId="{72ACB43D-F755-4373-A374-AB58ED2BCD09}" type="parTrans" cxnId="{3A0396A0-1515-4CA6-AB67-EB880CBD54C7}">
      <dgm:prSet/>
      <dgm:spPr/>
      <dgm:t>
        <a:bodyPr/>
        <a:lstStyle/>
        <a:p>
          <a:endParaRPr lang="en-US"/>
        </a:p>
      </dgm:t>
    </dgm:pt>
    <dgm:pt modelId="{E20C6EF8-DF77-4492-BE13-4DA97F424735}" type="sibTrans" cxnId="{3A0396A0-1515-4CA6-AB67-EB880CBD54C7}">
      <dgm:prSet/>
      <dgm:spPr/>
      <dgm:t>
        <a:bodyPr/>
        <a:lstStyle/>
        <a:p>
          <a:endParaRPr lang="en-US" dirty="0"/>
        </a:p>
      </dgm:t>
    </dgm:pt>
    <dgm:pt modelId="{BE2264A3-4E15-4852-B6FA-A509D2E96D3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Implement Academic Prioritization Plan</a:t>
          </a:r>
        </a:p>
      </dgm:t>
    </dgm:pt>
    <dgm:pt modelId="{39541383-DCC7-48F3-AB10-1D93F06F2C77}" type="parTrans" cxnId="{601A0589-4E3E-4E32-AE47-78BB449CF05B}">
      <dgm:prSet/>
      <dgm:spPr/>
      <dgm:t>
        <a:bodyPr/>
        <a:lstStyle/>
        <a:p>
          <a:endParaRPr lang="en-US"/>
        </a:p>
      </dgm:t>
    </dgm:pt>
    <dgm:pt modelId="{761F92F3-4A5B-4C99-AC38-818C90111EF1}" type="sibTrans" cxnId="{601A0589-4E3E-4E32-AE47-78BB449CF05B}">
      <dgm:prSet/>
      <dgm:spPr/>
      <dgm:t>
        <a:bodyPr/>
        <a:lstStyle/>
        <a:p>
          <a:endParaRPr lang="en-US"/>
        </a:p>
      </dgm:t>
    </dgm:pt>
    <dgm:pt modelId="{FC02313F-5EF8-4695-8EFA-AB4D3E85566A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Initiate Administrative Prioritization</a:t>
          </a:r>
          <a:endParaRPr lang="en-US" dirty="0">
            <a:latin typeface="+mj-lt"/>
          </a:endParaRPr>
        </a:p>
      </dgm:t>
    </dgm:pt>
    <dgm:pt modelId="{7D037C74-B07E-4E19-96E9-A91145EFD83F}" type="parTrans" cxnId="{EE61BCCF-2601-4A90-A1F1-30C715CD31BE}">
      <dgm:prSet/>
      <dgm:spPr/>
      <dgm:t>
        <a:bodyPr/>
        <a:lstStyle/>
        <a:p>
          <a:endParaRPr lang="en-US"/>
        </a:p>
      </dgm:t>
    </dgm:pt>
    <dgm:pt modelId="{B71D416F-BDA2-4C5B-BB28-A5B3C8C076EA}" type="sibTrans" cxnId="{EE61BCCF-2601-4A90-A1F1-30C715CD31BE}">
      <dgm:prSet/>
      <dgm:spPr/>
      <dgm:t>
        <a:bodyPr/>
        <a:lstStyle/>
        <a:p>
          <a:endParaRPr lang="en-US"/>
        </a:p>
      </dgm:t>
    </dgm:pt>
    <dgm:pt modelId="{62998141-BFC5-495A-B05D-B414213C7052}" type="pres">
      <dgm:prSet presAssocID="{346AB5F7-1B33-4292-9EF0-D407E30464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872670F-1792-4759-BFD7-29A3C0CA101E}" type="pres">
      <dgm:prSet presAssocID="{346AB5F7-1B33-4292-9EF0-D407E3046497}" presName="Name1" presStyleCnt="0"/>
      <dgm:spPr/>
      <dgm:t>
        <a:bodyPr/>
        <a:lstStyle/>
        <a:p>
          <a:endParaRPr lang="en-US"/>
        </a:p>
      </dgm:t>
    </dgm:pt>
    <dgm:pt modelId="{2F60941A-334F-44CB-A036-4373DF37979E}" type="pres">
      <dgm:prSet presAssocID="{346AB5F7-1B33-4292-9EF0-D407E3046497}" presName="cycle" presStyleCnt="0"/>
      <dgm:spPr/>
      <dgm:t>
        <a:bodyPr/>
        <a:lstStyle/>
        <a:p>
          <a:endParaRPr lang="en-US"/>
        </a:p>
      </dgm:t>
    </dgm:pt>
    <dgm:pt modelId="{9C565BBE-2393-4068-AB34-2BCF2BA73DCE}" type="pres">
      <dgm:prSet presAssocID="{346AB5F7-1B33-4292-9EF0-D407E3046497}" presName="srcNode" presStyleLbl="node1" presStyleIdx="0" presStyleCnt="3"/>
      <dgm:spPr/>
      <dgm:t>
        <a:bodyPr/>
        <a:lstStyle/>
        <a:p>
          <a:endParaRPr lang="en-US"/>
        </a:p>
      </dgm:t>
    </dgm:pt>
    <dgm:pt modelId="{082E572E-B33E-49C2-B378-ED7BCA6350AB}" type="pres">
      <dgm:prSet presAssocID="{346AB5F7-1B33-4292-9EF0-D407E3046497}" presName="conn" presStyleLbl="parChTrans1D2" presStyleIdx="0" presStyleCnt="1"/>
      <dgm:spPr/>
      <dgm:t>
        <a:bodyPr/>
        <a:lstStyle/>
        <a:p>
          <a:endParaRPr lang="en-US"/>
        </a:p>
      </dgm:t>
    </dgm:pt>
    <dgm:pt modelId="{91EF3B63-3951-4EFA-ACDC-683FC7B1848D}" type="pres">
      <dgm:prSet presAssocID="{346AB5F7-1B33-4292-9EF0-D407E3046497}" presName="extraNode" presStyleLbl="node1" presStyleIdx="0" presStyleCnt="3"/>
      <dgm:spPr/>
      <dgm:t>
        <a:bodyPr/>
        <a:lstStyle/>
        <a:p>
          <a:endParaRPr lang="en-US"/>
        </a:p>
      </dgm:t>
    </dgm:pt>
    <dgm:pt modelId="{5461D401-9FD4-4240-9B03-C89B3151E8F0}" type="pres">
      <dgm:prSet presAssocID="{346AB5F7-1B33-4292-9EF0-D407E3046497}" presName="dstNode" presStyleLbl="node1" presStyleIdx="0" presStyleCnt="3"/>
      <dgm:spPr/>
      <dgm:t>
        <a:bodyPr/>
        <a:lstStyle/>
        <a:p>
          <a:endParaRPr lang="en-US"/>
        </a:p>
      </dgm:t>
    </dgm:pt>
    <dgm:pt modelId="{1051CB5A-3926-4CB6-AD2D-CAC25D9DFF25}" type="pres">
      <dgm:prSet presAssocID="{1ECBFBD3-5A5F-4B41-BF24-1ED2028AF7D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3AB3B-E9A5-44DC-B9CD-74D82FD2AA63}" type="pres">
      <dgm:prSet presAssocID="{1ECBFBD3-5A5F-4B41-BF24-1ED2028AF7D4}" presName="accent_1" presStyleCnt="0"/>
      <dgm:spPr/>
      <dgm:t>
        <a:bodyPr/>
        <a:lstStyle/>
        <a:p>
          <a:endParaRPr lang="en-US"/>
        </a:p>
      </dgm:t>
    </dgm:pt>
    <dgm:pt modelId="{57F2A1CE-198C-4CBB-BF48-274D920C92B9}" type="pres">
      <dgm:prSet presAssocID="{1ECBFBD3-5A5F-4B41-BF24-1ED2028AF7D4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FF734E42-204C-44D2-995D-B183B4FA11DC}" type="pres">
      <dgm:prSet presAssocID="{BE2264A3-4E15-4852-B6FA-A509D2E96D3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56453-F048-4D93-B6C6-730BB5C07782}" type="pres">
      <dgm:prSet presAssocID="{BE2264A3-4E15-4852-B6FA-A509D2E96D35}" presName="accent_2" presStyleCnt="0"/>
      <dgm:spPr/>
      <dgm:t>
        <a:bodyPr/>
        <a:lstStyle/>
        <a:p>
          <a:endParaRPr lang="en-US"/>
        </a:p>
      </dgm:t>
    </dgm:pt>
    <dgm:pt modelId="{BE4FE322-5A59-4685-B14E-E212CA6CA399}" type="pres">
      <dgm:prSet presAssocID="{BE2264A3-4E15-4852-B6FA-A509D2E96D35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CEF505CA-9A1B-4273-9D6A-6757FCC09807}" type="pres">
      <dgm:prSet presAssocID="{FC02313F-5EF8-4695-8EFA-AB4D3E85566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E5BD5-FC13-48DF-8400-FC75B7337466}" type="pres">
      <dgm:prSet presAssocID="{FC02313F-5EF8-4695-8EFA-AB4D3E85566A}" presName="accent_3" presStyleCnt="0"/>
      <dgm:spPr/>
      <dgm:t>
        <a:bodyPr/>
        <a:lstStyle/>
        <a:p>
          <a:endParaRPr lang="en-US"/>
        </a:p>
      </dgm:t>
    </dgm:pt>
    <dgm:pt modelId="{B4E2781B-32DB-46AA-8E52-0E981E736291}" type="pres">
      <dgm:prSet presAssocID="{FC02313F-5EF8-4695-8EFA-AB4D3E85566A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20348459-B2BF-4A42-A9C4-257ED47124D2}" type="presOf" srcId="{BE2264A3-4E15-4852-B6FA-A509D2E96D35}" destId="{FF734E42-204C-44D2-995D-B183B4FA11DC}" srcOrd="0" destOrd="0" presId="urn:microsoft.com/office/officeart/2008/layout/VerticalCurvedList"/>
    <dgm:cxn modelId="{1D1A94E3-753A-4133-AA97-F8E623EA9677}" type="presOf" srcId="{E20C6EF8-DF77-4492-BE13-4DA97F424735}" destId="{082E572E-B33E-49C2-B378-ED7BCA6350AB}" srcOrd="0" destOrd="0" presId="urn:microsoft.com/office/officeart/2008/layout/VerticalCurvedList"/>
    <dgm:cxn modelId="{DF7A1C34-DF5C-4F1B-ABFA-7F4F4706F50D}" type="presOf" srcId="{FC02313F-5EF8-4695-8EFA-AB4D3E85566A}" destId="{CEF505CA-9A1B-4273-9D6A-6757FCC09807}" srcOrd="0" destOrd="0" presId="urn:microsoft.com/office/officeart/2008/layout/VerticalCurvedList"/>
    <dgm:cxn modelId="{601A0589-4E3E-4E32-AE47-78BB449CF05B}" srcId="{346AB5F7-1B33-4292-9EF0-D407E3046497}" destId="{BE2264A3-4E15-4852-B6FA-A509D2E96D35}" srcOrd="1" destOrd="0" parTransId="{39541383-DCC7-48F3-AB10-1D93F06F2C77}" sibTransId="{761F92F3-4A5B-4C99-AC38-818C90111EF1}"/>
    <dgm:cxn modelId="{3A0396A0-1515-4CA6-AB67-EB880CBD54C7}" srcId="{346AB5F7-1B33-4292-9EF0-D407E3046497}" destId="{1ECBFBD3-5A5F-4B41-BF24-1ED2028AF7D4}" srcOrd="0" destOrd="0" parTransId="{72ACB43D-F755-4373-A374-AB58ED2BCD09}" sibTransId="{E20C6EF8-DF77-4492-BE13-4DA97F424735}"/>
    <dgm:cxn modelId="{EE61BCCF-2601-4A90-A1F1-30C715CD31BE}" srcId="{346AB5F7-1B33-4292-9EF0-D407E3046497}" destId="{FC02313F-5EF8-4695-8EFA-AB4D3E85566A}" srcOrd="2" destOrd="0" parTransId="{7D037C74-B07E-4E19-96E9-A91145EFD83F}" sibTransId="{B71D416F-BDA2-4C5B-BB28-A5B3C8C076EA}"/>
    <dgm:cxn modelId="{EA293B67-ED1C-4236-84A1-742D6DE8827D}" type="presOf" srcId="{346AB5F7-1B33-4292-9EF0-D407E3046497}" destId="{62998141-BFC5-495A-B05D-B414213C7052}" srcOrd="0" destOrd="0" presId="urn:microsoft.com/office/officeart/2008/layout/VerticalCurvedList"/>
    <dgm:cxn modelId="{25120278-2961-4E00-883F-09C8B9E71CB5}" type="presOf" srcId="{1ECBFBD3-5A5F-4B41-BF24-1ED2028AF7D4}" destId="{1051CB5A-3926-4CB6-AD2D-CAC25D9DFF25}" srcOrd="0" destOrd="0" presId="urn:microsoft.com/office/officeart/2008/layout/VerticalCurvedList"/>
    <dgm:cxn modelId="{D64C0345-2AA4-4C74-88A7-D4A85D0251E6}" type="presParOf" srcId="{62998141-BFC5-495A-B05D-B414213C7052}" destId="{7872670F-1792-4759-BFD7-29A3C0CA101E}" srcOrd="0" destOrd="0" presId="urn:microsoft.com/office/officeart/2008/layout/VerticalCurvedList"/>
    <dgm:cxn modelId="{1DF4BF35-F0D1-4DAF-9B43-0399271FBD98}" type="presParOf" srcId="{7872670F-1792-4759-BFD7-29A3C0CA101E}" destId="{2F60941A-334F-44CB-A036-4373DF37979E}" srcOrd="0" destOrd="0" presId="urn:microsoft.com/office/officeart/2008/layout/VerticalCurvedList"/>
    <dgm:cxn modelId="{F63B7510-11AF-4750-BB4B-83D112E71880}" type="presParOf" srcId="{2F60941A-334F-44CB-A036-4373DF37979E}" destId="{9C565BBE-2393-4068-AB34-2BCF2BA73DCE}" srcOrd="0" destOrd="0" presId="urn:microsoft.com/office/officeart/2008/layout/VerticalCurvedList"/>
    <dgm:cxn modelId="{FAE2EEDB-2F64-44FD-8356-A5B97EB28190}" type="presParOf" srcId="{2F60941A-334F-44CB-A036-4373DF37979E}" destId="{082E572E-B33E-49C2-B378-ED7BCA6350AB}" srcOrd="1" destOrd="0" presId="urn:microsoft.com/office/officeart/2008/layout/VerticalCurvedList"/>
    <dgm:cxn modelId="{9E216BCB-59E5-4A4A-94EA-6072AE07AEF1}" type="presParOf" srcId="{2F60941A-334F-44CB-A036-4373DF37979E}" destId="{91EF3B63-3951-4EFA-ACDC-683FC7B1848D}" srcOrd="2" destOrd="0" presId="urn:microsoft.com/office/officeart/2008/layout/VerticalCurvedList"/>
    <dgm:cxn modelId="{EF1C5E2F-E59C-4D1E-A143-3D83080AC602}" type="presParOf" srcId="{2F60941A-334F-44CB-A036-4373DF37979E}" destId="{5461D401-9FD4-4240-9B03-C89B3151E8F0}" srcOrd="3" destOrd="0" presId="urn:microsoft.com/office/officeart/2008/layout/VerticalCurvedList"/>
    <dgm:cxn modelId="{3FF7EB08-48D0-4E72-968D-444E2AB942A5}" type="presParOf" srcId="{7872670F-1792-4759-BFD7-29A3C0CA101E}" destId="{1051CB5A-3926-4CB6-AD2D-CAC25D9DFF25}" srcOrd="1" destOrd="0" presId="urn:microsoft.com/office/officeart/2008/layout/VerticalCurvedList"/>
    <dgm:cxn modelId="{422E7F3D-AB88-4749-ADC6-DDADA8D16D6B}" type="presParOf" srcId="{7872670F-1792-4759-BFD7-29A3C0CA101E}" destId="{36B3AB3B-E9A5-44DC-B9CD-74D82FD2AA63}" srcOrd="2" destOrd="0" presId="urn:microsoft.com/office/officeart/2008/layout/VerticalCurvedList"/>
    <dgm:cxn modelId="{1BB2B20F-5ACA-46E7-877D-266C6C45792C}" type="presParOf" srcId="{36B3AB3B-E9A5-44DC-B9CD-74D82FD2AA63}" destId="{57F2A1CE-198C-4CBB-BF48-274D920C92B9}" srcOrd="0" destOrd="0" presId="urn:microsoft.com/office/officeart/2008/layout/VerticalCurvedList"/>
    <dgm:cxn modelId="{AB2076FE-66E4-4B6A-AA92-016FF36CB755}" type="presParOf" srcId="{7872670F-1792-4759-BFD7-29A3C0CA101E}" destId="{FF734E42-204C-44D2-995D-B183B4FA11DC}" srcOrd="3" destOrd="0" presId="urn:microsoft.com/office/officeart/2008/layout/VerticalCurvedList"/>
    <dgm:cxn modelId="{95C7D5AB-D046-4128-AB3A-B2C537B84419}" type="presParOf" srcId="{7872670F-1792-4759-BFD7-29A3C0CA101E}" destId="{C0E56453-F048-4D93-B6C6-730BB5C07782}" srcOrd="4" destOrd="0" presId="urn:microsoft.com/office/officeart/2008/layout/VerticalCurvedList"/>
    <dgm:cxn modelId="{1EA40CB2-AAB4-4EC8-9F05-B5EA691D048C}" type="presParOf" srcId="{C0E56453-F048-4D93-B6C6-730BB5C07782}" destId="{BE4FE322-5A59-4685-B14E-E212CA6CA399}" srcOrd="0" destOrd="0" presId="urn:microsoft.com/office/officeart/2008/layout/VerticalCurvedList"/>
    <dgm:cxn modelId="{D3251252-48C9-431D-A009-419BAE3ABE74}" type="presParOf" srcId="{7872670F-1792-4759-BFD7-29A3C0CA101E}" destId="{CEF505CA-9A1B-4273-9D6A-6757FCC09807}" srcOrd="5" destOrd="0" presId="urn:microsoft.com/office/officeart/2008/layout/VerticalCurvedList"/>
    <dgm:cxn modelId="{C6EF4526-DF23-4D8B-BA8E-ACBC332D5D04}" type="presParOf" srcId="{7872670F-1792-4759-BFD7-29A3C0CA101E}" destId="{B2EE5BD5-FC13-48DF-8400-FC75B7337466}" srcOrd="6" destOrd="0" presId="urn:microsoft.com/office/officeart/2008/layout/VerticalCurvedList"/>
    <dgm:cxn modelId="{2EBFE3B0-8716-403C-B77B-0C3A528E7032}" type="presParOf" srcId="{B2EE5BD5-FC13-48DF-8400-FC75B7337466}" destId="{B4E2781B-32DB-46AA-8E52-0E981E7362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E572E-B33E-49C2-B378-ED7BCA6350AB}">
      <dsp:nvSpPr>
        <dsp:cNvPr id="0" name=""/>
        <dsp:cNvSpPr/>
      </dsp:nvSpPr>
      <dsp:spPr>
        <a:xfrm>
          <a:off x="-456559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1CB5A-3926-4CB6-AD2D-CAC25D9DFF25}">
      <dsp:nvSpPr>
        <dsp:cNvPr id="0" name=""/>
        <dsp:cNvSpPr/>
      </dsp:nvSpPr>
      <dsp:spPr>
        <a:xfrm>
          <a:off x="561504" y="403860"/>
          <a:ext cx="7537109" cy="807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+mj-lt"/>
            </a:rPr>
            <a:t>Student Success – Retention &amp; Graduation</a:t>
          </a:r>
          <a:endParaRPr lang="en-US" sz="3100" kern="1200" dirty="0">
            <a:latin typeface="+mj-lt"/>
          </a:endParaRPr>
        </a:p>
      </dsp:txBody>
      <dsp:txXfrm>
        <a:off x="561504" y="403860"/>
        <a:ext cx="7537109" cy="807720"/>
      </dsp:txXfrm>
    </dsp:sp>
    <dsp:sp modelId="{57F2A1CE-198C-4CBB-BF48-274D920C92B9}">
      <dsp:nvSpPr>
        <dsp:cNvPr id="0" name=""/>
        <dsp:cNvSpPr/>
      </dsp:nvSpPr>
      <dsp:spPr>
        <a:xfrm>
          <a:off x="56679" y="30289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34E42-204C-44D2-995D-B183B4FA11DC}">
      <dsp:nvSpPr>
        <dsp:cNvPr id="0" name=""/>
        <dsp:cNvSpPr/>
      </dsp:nvSpPr>
      <dsp:spPr>
        <a:xfrm>
          <a:off x="855111" y="1615440"/>
          <a:ext cx="7243503" cy="807720"/>
        </a:xfrm>
        <a:prstGeom prst="rect">
          <a:avLst/>
        </a:prstGeom>
        <a:solidFill>
          <a:schemeClr val="accent5">
            <a:hueOff val="-7200000"/>
            <a:satOff val="42742"/>
            <a:lumOff val="-2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+mj-lt"/>
            </a:rPr>
            <a:t>Implement Academic Prioritization Plan</a:t>
          </a:r>
        </a:p>
      </dsp:txBody>
      <dsp:txXfrm>
        <a:off x="855111" y="1615440"/>
        <a:ext cx="7243503" cy="807720"/>
      </dsp:txXfrm>
    </dsp:sp>
    <dsp:sp modelId="{BE4FE322-5A59-4685-B14E-E212CA6CA399}">
      <dsp:nvSpPr>
        <dsp:cNvPr id="0" name=""/>
        <dsp:cNvSpPr/>
      </dsp:nvSpPr>
      <dsp:spPr>
        <a:xfrm>
          <a:off x="350286" y="151447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200000"/>
              <a:satOff val="42742"/>
              <a:lumOff val="-2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505CA-9A1B-4273-9D6A-6757FCC09807}">
      <dsp:nvSpPr>
        <dsp:cNvPr id="0" name=""/>
        <dsp:cNvSpPr/>
      </dsp:nvSpPr>
      <dsp:spPr>
        <a:xfrm>
          <a:off x="561504" y="2827020"/>
          <a:ext cx="7537109" cy="807720"/>
        </a:xfrm>
        <a:prstGeom prst="rect">
          <a:avLst/>
        </a:prstGeom>
        <a:solidFill>
          <a:schemeClr val="accent5">
            <a:hueOff val="-14400000"/>
            <a:satOff val="85484"/>
            <a:lumOff val="-4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+mj-lt"/>
            </a:rPr>
            <a:t>Initiate Administrative Prioritization</a:t>
          </a:r>
          <a:endParaRPr lang="en-US" sz="3100" kern="1200" dirty="0">
            <a:latin typeface="+mj-lt"/>
          </a:endParaRPr>
        </a:p>
      </dsp:txBody>
      <dsp:txXfrm>
        <a:off x="561504" y="2827020"/>
        <a:ext cx="7537109" cy="807720"/>
      </dsp:txXfrm>
    </dsp:sp>
    <dsp:sp modelId="{B4E2781B-32DB-46AA-8E52-0E981E736291}">
      <dsp:nvSpPr>
        <dsp:cNvPr id="0" name=""/>
        <dsp:cNvSpPr/>
      </dsp:nvSpPr>
      <dsp:spPr>
        <a:xfrm>
          <a:off x="56679" y="272605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400000"/>
              <a:satOff val="85484"/>
              <a:lumOff val="-4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E04F93-3876-459A-A95F-7A063A877AC1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CC2C53-20DA-438A-B80D-D5D587F33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3660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A9E86-9359-4009-BD55-07D6001D85E6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961B3-0BA5-4FF1-8B1F-B5081FCBA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48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406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047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8634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166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60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11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56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91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182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412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1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98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70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839C6FE3-69C8-45AF-938F-B0B510178E67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hyperlink" Target="http://www.cobleskill.edu/smokefree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Spring Forum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733800"/>
            <a:ext cx="6400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731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Middle States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6248400" cy="41910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Fiscal Affairs &amp; Strategic Planning Comm. (FASP) integrated into resource allocation process, part of IEP</a:t>
            </a:r>
          </a:p>
          <a:p>
            <a:r>
              <a:rPr lang="en-US" sz="2400" dirty="0" smtClean="0">
                <a:latin typeface="+mj-lt"/>
              </a:rPr>
              <a:t>All campus areas completing assessment and/or action plans and recording outcomes, measures and targets in WEAVEonline.</a:t>
            </a:r>
          </a:p>
          <a:p>
            <a:r>
              <a:rPr lang="en-US" sz="2400" dirty="0" smtClean="0">
                <a:latin typeface="+mj-lt"/>
              </a:rPr>
              <a:t>New Student Advisory Council, student voice in decision-making</a:t>
            </a:r>
          </a:p>
          <a:p>
            <a:r>
              <a:rPr lang="en-US" sz="2400" dirty="0" smtClean="0">
                <a:latin typeface="+mj-lt"/>
              </a:rPr>
              <a:t>Cultural Diversity training/ed. – new programs being developed for spring</a:t>
            </a:r>
            <a:endParaRPr lang="en-US" sz="2400" dirty="0">
              <a:latin typeface="+mj-lt"/>
            </a:endParaRPr>
          </a:p>
        </p:txBody>
      </p:sp>
      <p:pic>
        <p:nvPicPr>
          <p:cNvPr id="3074" name="Picture 2" descr="C:\Users\vanckocs\AppData\Local\Microsoft\Windows\Temporary Internet Files\Content.IE5\SQUVLI2Q\MP9004403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13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7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Enrollment Update</a:t>
            </a:r>
            <a:endParaRPr lang="en-US" dirty="0"/>
          </a:p>
        </p:txBody>
      </p:sp>
      <p:pic>
        <p:nvPicPr>
          <p:cNvPr id="2050" name="Picture 2" descr="C:\Documents and Settings\vanckocs\Local Settings\Temporary Internet Files\Content.IE5\BL0FYJXU\MC900432618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-304800" y="2819400"/>
            <a:ext cx="2819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981200" y="1828800"/>
            <a:ext cx="67056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Fall Open House attendance +17%</a:t>
            </a:r>
          </a:p>
          <a:p>
            <a:r>
              <a:rPr lang="en-US" sz="2400" dirty="0" smtClean="0">
                <a:latin typeface="+mj-lt"/>
              </a:rPr>
              <a:t>Fire Engine Red prospective student campaign</a:t>
            </a:r>
          </a:p>
          <a:p>
            <a:r>
              <a:rPr lang="en-US" sz="2400" dirty="0" smtClean="0">
                <a:latin typeface="+mj-lt"/>
              </a:rPr>
              <a:t>New incoming student scholarship process</a:t>
            </a:r>
          </a:p>
          <a:p>
            <a:r>
              <a:rPr lang="en-US" sz="2400" smtClean="0">
                <a:latin typeface="+mj-lt"/>
              </a:rPr>
              <a:t>SUNY </a:t>
            </a:r>
            <a:r>
              <a:rPr lang="en-US" sz="2400" dirty="0" smtClean="0">
                <a:latin typeface="+mj-lt"/>
              </a:rPr>
              <a:t>admission application decline; Cobleskill increase </a:t>
            </a:r>
          </a:p>
          <a:p>
            <a:r>
              <a:rPr lang="en-US" sz="2400" dirty="0" smtClean="0">
                <a:latin typeface="+mj-lt"/>
              </a:rPr>
              <a:t>Meeting with deans/provost to develop 1-3 yr. enrollment plan by program (based on outcomes of academic assessment)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43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Campus Appearance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905000"/>
            <a:ext cx="7010400" cy="45720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Rt. 7 ped. walkway/bike path completed</a:t>
            </a:r>
          </a:p>
          <a:p>
            <a:pPr lvl="1"/>
            <a:r>
              <a:rPr lang="en-US" sz="1900" dirty="0" smtClean="0">
                <a:latin typeface="+mj-lt"/>
              </a:rPr>
              <a:t>Foundation  &amp; Alumni Assoc. purchased banners</a:t>
            </a:r>
          </a:p>
          <a:p>
            <a:pPr lvl="1"/>
            <a:r>
              <a:rPr lang="en-US" sz="1900" dirty="0">
                <a:latin typeface="+mj-lt"/>
              </a:rPr>
              <a:t>More banners planned for campus</a:t>
            </a:r>
          </a:p>
          <a:p>
            <a:r>
              <a:rPr lang="en-US" sz="2400" dirty="0" smtClean="0">
                <a:latin typeface="+mj-lt"/>
              </a:rPr>
              <a:t>Coby’s renovated</a:t>
            </a:r>
          </a:p>
          <a:p>
            <a:r>
              <a:rPr lang="en-US" sz="2400" dirty="0" smtClean="0">
                <a:latin typeface="+mj-lt"/>
              </a:rPr>
              <a:t>Townhouse complex on track for fall 2014</a:t>
            </a:r>
          </a:p>
          <a:p>
            <a:r>
              <a:rPr lang="en-US" sz="2400" dirty="0" smtClean="0">
                <a:latin typeface="+mj-lt"/>
              </a:rPr>
              <a:t>Campus infrastructure project nearly              complete; trees and re-seeding before grad.; phase 2 being designed for summer construction</a:t>
            </a:r>
          </a:p>
          <a:p>
            <a:r>
              <a:rPr lang="en-US" sz="2400" dirty="0" smtClean="0">
                <a:latin typeface="+mj-lt"/>
              </a:rPr>
              <a:t>Reno to livestock barn almost complete; new heifer barn done</a:t>
            </a:r>
          </a:p>
        </p:txBody>
      </p:sp>
      <p:pic>
        <p:nvPicPr>
          <p:cNvPr id="11266" name="Picture 2" descr="C:\Users\vanckocs\AppData\Local\Microsoft\Windows\Temporary Internet Files\Content.IE5\5YYMM84P\MP90026223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89795">
            <a:off x="6800311" y="1766414"/>
            <a:ext cx="1829910" cy="185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516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Campus Appearance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1981200"/>
            <a:ext cx="6553200" cy="4267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Reno of Home Ec in design; steering comm. </a:t>
            </a:r>
            <a:r>
              <a:rPr lang="en-US" sz="2400" dirty="0" err="1" smtClean="0">
                <a:latin typeface="+mj-lt"/>
              </a:rPr>
              <a:t>id’d</a:t>
            </a:r>
            <a:r>
              <a:rPr lang="en-US" sz="2400" dirty="0" smtClean="0">
                <a:latin typeface="+mj-lt"/>
              </a:rPr>
              <a:t> space for upper division bus. &amp; ag. bus. courses</a:t>
            </a:r>
          </a:p>
          <a:p>
            <a:r>
              <a:rPr lang="en-US" sz="2400" dirty="0" smtClean="0">
                <a:latin typeface="+mj-lt"/>
              </a:rPr>
              <a:t>North Campus sidewalk – bid for sm const.</a:t>
            </a:r>
          </a:p>
          <a:p>
            <a:r>
              <a:rPr lang="en-US" sz="2400" dirty="0" err="1" smtClean="0">
                <a:latin typeface="+mj-lt"/>
              </a:rPr>
              <a:t>Vroman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Wieting</a:t>
            </a:r>
            <a:r>
              <a:rPr lang="en-US" sz="2400" dirty="0" smtClean="0">
                <a:latin typeface="+mj-lt"/>
              </a:rPr>
              <a:t> masonry restoration; Parsons/Pearson roof replacement sm.</a:t>
            </a:r>
          </a:p>
          <a:p>
            <a:r>
              <a:rPr lang="en-US" sz="2400" dirty="0" smtClean="0">
                <a:latin typeface="+mj-lt"/>
              </a:rPr>
              <a:t>EOP created space in library</a:t>
            </a:r>
          </a:p>
          <a:p>
            <a:r>
              <a:rPr lang="en-US" sz="2400" dirty="0" smtClean="0">
                <a:latin typeface="+mj-lt"/>
              </a:rPr>
              <a:t>Barnes &amp; Noble Bookstore renovation</a:t>
            </a:r>
          </a:p>
          <a:p>
            <a:r>
              <a:rPr lang="en-US" sz="2400" dirty="0" smtClean="0">
                <a:latin typeface="+mj-lt"/>
              </a:rPr>
              <a:t>UPD renovation design done, now in bid</a:t>
            </a:r>
            <a:endParaRPr lang="en-US" sz="2400" dirty="0">
              <a:latin typeface="+mj-lt"/>
            </a:endParaRPr>
          </a:p>
        </p:txBody>
      </p:sp>
      <p:pic>
        <p:nvPicPr>
          <p:cNvPr id="10242" name="Picture 2" descr="C:\Users\vanckocs\AppData\Local\Microsoft\Windows\Temporary Internet Files\Content.IE5\2IIFSJF2\MC90043838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7053">
            <a:off x="474215" y="2541728"/>
            <a:ext cx="1676400" cy="21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793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Campus Appearance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1981200"/>
            <a:ext cx="64008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Veterans Plaza done – ribbon cutting 4/26/13</a:t>
            </a:r>
          </a:p>
          <a:p>
            <a:r>
              <a:rPr lang="en-US" sz="2400" dirty="0">
                <a:latin typeface="+mj-lt"/>
              </a:rPr>
              <a:t>Bus shelter slab done; waiting for shelter (SGA)</a:t>
            </a:r>
          </a:p>
          <a:p>
            <a:r>
              <a:rPr lang="en-US" sz="2400" dirty="0" smtClean="0">
                <a:latin typeface="+mj-lt"/>
              </a:rPr>
              <a:t>Added </a:t>
            </a:r>
            <a:r>
              <a:rPr lang="en-US" sz="2400" dirty="0">
                <a:latin typeface="+mj-lt"/>
              </a:rPr>
              <a:t>night custodial </a:t>
            </a:r>
            <a:r>
              <a:rPr lang="en-US" sz="2400" dirty="0" smtClean="0">
                <a:latin typeface="+mj-lt"/>
              </a:rPr>
              <a:t>crew </a:t>
            </a:r>
          </a:p>
          <a:p>
            <a:r>
              <a:rPr lang="en-US" sz="2400" dirty="0">
                <a:latin typeface="+mj-lt"/>
              </a:rPr>
              <a:t>4 person capital crew – small const. projects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2013-18 Capital request:  $131m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 rot="891770">
            <a:off x="6369982" y="2076116"/>
            <a:ext cx="2385145" cy="3401522"/>
          </a:xfrm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pic>
        <p:nvPicPr>
          <p:cNvPr id="5123" name="Picture 3" descr="C:\Users\Candace\AppData\Local\Microsoft\Windows\Temporary Internet Files\Content.IE5\6PWIRS7T\MP9003847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3123">
            <a:off x="6388358" y="2076954"/>
            <a:ext cx="237333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712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2012-2013  College Goals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6422644"/>
              </p:ext>
            </p:extLst>
          </p:nvPr>
        </p:nvGraphicFramePr>
        <p:xfrm>
          <a:off x="533400" y="1828800"/>
          <a:ext cx="815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6777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Student Success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6172200" cy="41910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JCC – fall cohort Early Childhood, first degree completion program </a:t>
            </a:r>
          </a:p>
          <a:p>
            <a:r>
              <a:rPr lang="en-US" sz="2400" dirty="0" smtClean="0">
                <a:latin typeface="+mj-lt"/>
              </a:rPr>
              <a:t>Weekend College - developing degree completion for BBAs in Fin. Svcs. &amp; Bus. Admin. &amp; BS in Early Childhood</a:t>
            </a:r>
          </a:p>
          <a:p>
            <a:r>
              <a:rPr lang="en-US" sz="2400" dirty="0" smtClean="0">
                <a:latin typeface="+mj-lt"/>
              </a:rPr>
              <a:t>Partnerships for degree completion underway @ FMCC, SCCC &amp; Rockland</a:t>
            </a:r>
          </a:p>
          <a:p>
            <a:r>
              <a:rPr lang="en-US" sz="2400" dirty="0" smtClean="0">
                <a:latin typeface="+mj-lt"/>
              </a:rPr>
              <a:t>FYE Coordinator Funded by Title III</a:t>
            </a:r>
          </a:p>
          <a:p>
            <a:r>
              <a:rPr lang="en-US" sz="2400" dirty="0" smtClean="0">
                <a:latin typeface="+mj-lt"/>
              </a:rPr>
              <a:t>Year 2 Smart Scholars grant (19 hs enrolled) 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$10k Foundation Fund – student/campus inits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1031" name="Picture 7" descr="C:\Users\vanckocs\AppData\Local\Microsoft\Windows\Temporary Internet Files\Content.IE5\ETNVB8ZC\MP90040936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0"/>
            <a:ext cx="2133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30652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Success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6858000" cy="4267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1</a:t>
            </a:r>
            <a:r>
              <a:rPr lang="en-US" sz="2400" baseline="30000" dirty="0" smtClean="0">
                <a:latin typeface="+mj-lt"/>
              </a:rPr>
              <a:t>st</a:t>
            </a:r>
            <a:r>
              <a:rPr lang="en-US" sz="2400" dirty="0" smtClean="0">
                <a:latin typeface="+mj-lt"/>
              </a:rPr>
              <a:t> int’l cohorts in jt. </a:t>
            </a:r>
            <a:r>
              <a:rPr lang="en-US" sz="2400" dirty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acc. programs start spring 2013 (n=25 spring &amp; fall ‘13)</a:t>
            </a:r>
          </a:p>
          <a:p>
            <a:r>
              <a:rPr lang="en-US" sz="2400" dirty="0" smtClean="0">
                <a:latin typeface="+mj-lt"/>
              </a:rPr>
              <a:t>PA Dept of Ed. Artic - </a:t>
            </a:r>
            <a:r>
              <a:rPr lang="en-US" sz="2400" dirty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g </a:t>
            </a:r>
            <a:r>
              <a:rPr lang="en-US" sz="2400" dirty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ng. &amp; </a:t>
            </a:r>
            <a:r>
              <a:rPr lang="en-US" sz="2400" dirty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g. Bus.</a:t>
            </a:r>
          </a:p>
          <a:p>
            <a:r>
              <a:rPr lang="en-US" sz="2400" dirty="0" smtClean="0">
                <a:latin typeface="+mj-lt"/>
              </a:rPr>
              <a:t>Human Dev. &amp; Behav. Sci. hosted breakfast for comm/agency partners for placement sites</a:t>
            </a:r>
          </a:p>
          <a:p>
            <a:r>
              <a:rPr lang="en-US" sz="2400" dirty="0" smtClean="0">
                <a:latin typeface="+mj-lt"/>
              </a:rPr>
              <a:t>Artic. for Veterinary with U. Of Guelph</a:t>
            </a:r>
          </a:p>
          <a:p>
            <a:r>
              <a:rPr lang="en-US" sz="2400" dirty="0" smtClean="0">
                <a:latin typeface="+mj-lt"/>
              </a:rPr>
              <a:t>New publications to support admissions: viewbook, displays, acceptance packet, athletic brochure, etc.</a:t>
            </a:r>
          </a:p>
          <a:p>
            <a:r>
              <a:rPr lang="en-US" sz="2400" dirty="0" smtClean="0">
                <a:latin typeface="+mj-lt"/>
              </a:rPr>
              <a:t>New projects: photo gallery for admissions, academic flip book, accepted Student Day postcard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4098" name="Picture 2" descr="C:\Users\vanckocs\AppData\Local\Microsoft\Windows\Temporary Internet Files\Content.IE5\5YYMM84P\MP90043949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15200" y="1981200"/>
            <a:ext cx="1447800" cy="32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49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Success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1828800"/>
            <a:ext cx="8610600" cy="4267200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Wellness Center audit: 100% immun. compliance  </a:t>
            </a:r>
          </a:p>
          <a:p>
            <a:r>
              <a:rPr lang="en-US" sz="1800" dirty="0" smtClean="0">
                <a:latin typeface="+mj-lt"/>
              </a:rPr>
              <a:t>Culinary &amp; CAS @ Coby’s = real life, real learning </a:t>
            </a:r>
          </a:p>
          <a:p>
            <a:r>
              <a:rPr lang="en-US" sz="1800" dirty="0" smtClean="0">
                <a:latin typeface="+mj-lt"/>
              </a:rPr>
              <a:t>“Coby </a:t>
            </a:r>
            <a:r>
              <a:rPr lang="en-US" sz="1800" dirty="0">
                <a:latin typeface="+mj-lt"/>
              </a:rPr>
              <a:t>Late Night” expanded </a:t>
            </a:r>
            <a:r>
              <a:rPr lang="en-US" sz="1800" dirty="0" smtClean="0">
                <a:latin typeface="+mj-lt"/>
              </a:rPr>
              <a:t>programming</a:t>
            </a:r>
          </a:p>
          <a:p>
            <a:r>
              <a:rPr lang="en-US" sz="1800" dirty="0" smtClean="0">
                <a:latin typeface="+mj-lt"/>
              </a:rPr>
              <a:t>Created Center  for Community Engagement, expanding comm. service mission, programs</a:t>
            </a:r>
          </a:p>
          <a:p>
            <a:pPr lvl="1">
              <a:buClr>
                <a:schemeClr val="accent2"/>
              </a:buClr>
            </a:pPr>
            <a:r>
              <a:rPr lang="en-US" sz="1600" dirty="0" smtClean="0">
                <a:latin typeface="+mj-lt"/>
              </a:rPr>
              <a:t>45 events, 845 students  &amp; 102 employees complete 2839 hrs of comm. service</a:t>
            </a:r>
          </a:p>
          <a:p>
            <a:pPr lvl="1">
              <a:buClr>
                <a:schemeClr val="accent2"/>
              </a:buClr>
            </a:pPr>
            <a:r>
              <a:rPr lang="en-US" sz="1600" dirty="0" smtClean="0">
                <a:latin typeface="+mj-lt"/>
              </a:rPr>
              <a:t>$6504 funds raised  &amp; donated to local agencies via student efforts</a:t>
            </a:r>
          </a:p>
          <a:p>
            <a:pPr lvl="1">
              <a:buClr>
                <a:schemeClr val="accent2"/>
              </a:buClr>
            </a:pPr>
            <a:r>
              <a:rPr lang="en-US" sz="1600" dirty="0" smtClean="0">
                <a:latin typeface="+mj-lt"/>
              </a:rPr>
              <a:t>2739 pounds of food collected supporting area food shelters</a:t>
            </a:r>
          </a:p>
          <a:p>
            <a:pPr lvl="1">
              <a:buClr>
                <a:schemeClr val="accent2"/>
              </a:buClr>
            </a:pPr>
            <a:r>
              <a:rPr lang="en-US" sz="1600" dirty="0" smtClean="0">
                <a:latin typeface="+mj-lt"/>
              </a:rPr>
              <a:t>Service learning-internships generate 7,800 hours of engagement</a:t>
            </a:r>
          </a:p>
          <a:p>
            <a:r>
              <a:rPr lang="en-US" sz="1800" dirty="0" smtClean="0">
                <a:latin typeface="+mj-lt"/>
              </a:rPr>
              <a:t>Added student develop. &amp; leadership training opps</a:t>
            </a:r>
          </a:p>
          <a:p>
            <a:r>
              <a:rPr lang="en-US" sz="1800" dirty="0" smtClean="0">
                <a:latin typeface="+mj-lt"/>
              </a:rPr>
              <a:t>Fall 2012:  208 scholarships  - $305,600</a:t>
            </a:r>
          </a:p>
          <a:p>
            <a:r>
              <a:rPr lang="en-US" sz="1800" dirty="0" smtClean="0">
                <a:latin typeface="+mj-lt"/>
              </a:rPr>
              <a:t>Natural Disaster Fund – aid for Sandy victims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1800" dirty="0" smtClean="0">
                <a:latin typeface="+mj-lt"/>
              </a:rPr>
              <a:t>Expanded Freshmen Orientation Program</a:t>
            </a:r>
          </a:p>
          <a:p>
            <a:pPr>
              <a:buNone/>
            </a:pPr>
            <a:endParaRPr lang="en-US" sz="1800" dirty="0" smtClean="0">
              <a:latin typeface="+mj-lt"/>
            </a:endParaRPr>
          </a:p>
          <a:p>
            <a:endParaRPr lang="en-US" sz="18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  <p:pic>
        <p:nvPicPr>
          <p:cNvPr id="12290" name="Picture 2" descr="C:\Users\vanckocs\AppData\Local\Microsoft\Windows\Temporary Internet Files\Content.IE5\0N9YLGA0\MC900341866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5864">
            <a:off x="7010400" y="4572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800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Success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981200"/>
            <a:ext cx="6553200" cy="38862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296 student athletes </a:t>
            </a:r>
            <a:r>
              <a:rPr lang="en-US" sz="2400" dirty="0" smtClean="0">
                <a:latin typeface="+mj-lt"/>
              </a:rPr>
              <a:t>enrolled fall</a:t>
            </a:r>
          </a:p>
          <a:p>
            <a:pPr lvl="1"/>
            <a:r>
              <a:rPr lang="en-US" sz="1900" dirty="0" smtClean="0">
                <a:latin typeface="+mj-lt"/>
              </a:rPr>
              <a:t>Men’s &amp; Women’s X-County NEAC Champs</a:t>
            </a:r>
          </a:p>
          <a:p>
            <a:pPr lvl="1"/>
            <a:r>
              <a:rPr lang="en-US" sz="1900" dirty="0" smtClean="0">
                <a:latin typeface="+mj-lt"/>
              </a:rPr>
              <a:t>Mitch Tomaszkiewicz named coach of the year</a:t>
            </a:r>
          </a:p>
          <a:p>
            <a:pPr lvl="1"/>
            <a:r>
              <a:rPr lang="en-US" sz="1900" dirty="0" smtClean="0">
                <a:latin typeface="+mj-lt"/>
              </a:rPr>
              <a:t>13 Fighting Tigers named NEAC All Conference</a:t>
            </a:r>
          </a:p>
          <a:p>
            <a:r>
              <a:rPr lang="en-US" sz="2400" dirty="0" smtClean="0">
                <a:latin typeface="+mj-lt"/>
              </a:rPr>
              <a:t>SGA &amp; CSA prez presented at the Assoc. for  Promo of Campus Acts. @ fall reg. conference</a:t>
            </a:r>
          </a:p>
          <a:p>
            <a:r>
              <a:rPr lang="en-US" sz="2400" dirty="0" smtClean="0">
                <a:latin typeface="+mj-lt"/>
              </a:rPr>
              <a:t>Student Success Center offers on-line job &amp; internship listing system &amp; optimal resume</a:t>
            </a:r>
          </a:p>
          <a:p>
            <a:r>
              <a:rPr lang="en-US" sz="2400" dirty="0" smtClean="0">
                <a:latin typeface="+mj-lt"/>
              </a:rPr>
              <a:t>New scholarships-Mark Grimaldi &amp; Brooks Bbq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pic>
        <p:nvPicPr>
          <p:cNvPr id="13314" name="Picture 2" descr="C:\Users\vanckocs\AppData\Local\Microsoft\Windows\Temporary Internet Files\Content.IE5\0N9YLGA0\MP91022094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70592"/>
            <a:ext cx="1828800" cy="37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885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1219200"/>
          </a:xfrm>
        </p:spPr>
        <p:txBody>
          <a:bodyPr/>
          <a:lstStyle/>
          <a:p>
            <a:pPr algn="ctr"/>
            <a:r>
              <a:rPr lang="en-US" sz="4000" dirty="0" smtClean="0"/>
              <a:t>Introductions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7848600" cy="43434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Laura Bateman, Adjunct, Natural Sciences</a:t>
            </a:r>
          </a:p>
          <a:p>
            <a:r>
              <a:rPr lang="en-US" sz="2000" dirty="0" smtClean="0">
                <a:latin typeface="+mj-lt"/>
              </a:rPr>
              <a:t>Vincent </a:t>
            </a:r>
            <a:r>
              <a:rPr lang="en-US" sz="2000" dirty="0" err="1" smtClean="0">
                <a:latin typeface="+mj-lt"/>
              </a:rPr>
              <a:t>Basile</a:t>
            </a:r>
            <a:r>
              <a:rPr lang="en-US" sz="2000" dirty="0" smtClean="0">
                <a:latin typeface="+mj-lt"/>
              </a:rPr>
              <a:t>, IT Procurement Specialist – Shared Services</a:t>
            </a:r>
          </a:p>
          <a:p>
            <a:r>
              <a:rPr lang="en-US" sz="2000" dirty="0" smtClean="0">
                <a:latin typeface="+mj-lt"/>
              </a:rPr>
              <a:t>Richard Benninger, Visiting Instructor, Ag &amp; Food Mgt.</a:t>
            </a:r>
          </a:p>
          <a:p>
            <a:r>
              <a:rPr lang="en-US" sz="2000" dirty="0" smtClean="0">
                <a:latin typeface="+mj-lt"/>
              </a:rPr>
              <a:t>Brian Buder, Cleaner</a:t>
            </a:r>
          </a:p>
          <a:p>
            <a:r>
              <a:rPr lang="en-US" sz="2000" dirty="0" smtClean="0">
                <a:latin typeface="+mj-lt"/>
              </a:rPr>
              <a:t>Wayne Cooper, PT Motor Vehicle Operator</a:t>
            </a:r>
          </a:p>
          <a:p>
            <a:r>
              <a:rPr lang="en-US" sz="2000" dirty="0" smtClean="0">
                <a:latin typeface="+mj-lt"/>
              </a:rPr>
              <a:t>Dr. Diane Dobry, Dir. Communication &amp; Mktg.</a:t>
            </a:r>
          </a:p>
          <a:p>
            <a:r>
              <a:rPr lang="en-US" sz="2000" dirty="0" smtClean="0">
                <a:latin typeface="+mj-lt"/>
              </a:rPr>
              <a:t>Helene Gold, Sr. Asst. Librarian</a:t>
            </a:r>
          </a:p>
          <a:p>
            <a:r>
              <a:rPr lang="en-US" sz="2000" dirty="0" smtClean="0">
                <a:latin typeface="+mj-lt"/>
              </a:rPr>
              <a:t>Bruce Hayward, Janitor</a:t>
            </a:r>
          </a:p>
          <a:p>
            <a:r>
              <a:rPr lang="en-US" sz="2000" dirty="0" smtClean="0">
                <a:latin typeface="+mj-lt"/>
              </a:rPr>
              <a:t>Christine </a:t>
            </a:r>
            <a:r>
              <a:rPr lang="en-US" sz="2000" dirty="0" err="1" smtClean="0">
                <a:latin typeface="+mj-lt"/>
              </a:rPr>
              <a:t>Johannesen</a:t>
            </a:r>
            <a:r>
              <a:rPr lang="en-US" sz="2000" dirty="0" smtClean="0">
                <a:latin typeface="+mj-lt"/>
              </a:rPr>
              <a:t>, Registrar</a:t>
            </a:r>
          </a:p>
          <a:p>
            <a:r>
              <a:rPr lang="en-US" sz="2000" dirty="0" smtClean="0">
                <a:latin typeface="+mj-lt"/>
              </a:rPr>
              <a:t>Mark </a:t>
            </a:r>
            <a:r>
              <a:rPr lang="en-US" sz="2000" dirty="0" err="1" smtClean="0">
                <a:latin typeface="+mj-lt"/>
              </a:rPr>
              <a:t>Kiburz</a:t>
            </a:r>
            <a:r>
              <a:rPr lang="en-US" sz="2000" dirty="0" smtClean="0">
                <a:latin typeface="+mj-lt"/>
              </a:rPr>
              <a:t>, ISA, Fisheries &amp; Wildlife</a:t>
            </a:r>
          </a:p>
          <a:p>
            <a:r>
              <a:rPr lang="en-US" sz="2000" dirty="0" smtClean="0">
                <a:latin typeface="+mj-lt"/>
              </a:rPr>
              <a:t>Sean Kingsbury, Adjunct, Liberal Studies</a:t>
            </a:r>
          </a:p>
          <a:p>
            <a:r>
              <a:rPr lang="en-US" sz="2000" dirty="0" smtClean="0">
                <a:latin typeface="+mj-lt"/>
              </a:rPr>
              <a:t>Brett Loder, Grounds Worker</a:t>
            </a:r>
          </a:p>
          <a:p>
            <a:endParaRPr lang="en-US" sz="2000" dirty="0" smtClean="0">
              <a:latin typeface="+mj-lt"/>
            </a:endParaRPr>
          </a:p>
          <a:p>
            <a:pPr>
              <a:buNone/>
            </a:pPr>
            <a:r>
              <a:rPr lang="en-US" sz="2200" dirty="0" smtClean="0">
                <a:latin typeface="+mj-lt"/>
              </a:rPr>
              <a:t>.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9218" name="Picture 2" descr="C:\Documents and Settings\vanckocs\Local Settings\Temporary Internet Files\Content.IE5\TK5NJSOG\MP90038649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058198">
            <a:off x="6262617" y="3432437"/>
            <a:ext cx="2166955" cy="22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3802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</a:t>
            </a:r>
            <a:r>
              <a:rPr lang="en-US" dirty="0" smtClean="0"/>
              <a:t>Success - Web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276600" y="1752600"/>
            <a:ext cx="5410200" cy="4267200"/>
          </a:xfrm>
        </p:spPr>
        <p:txBody>
          <a:bodyPr/>
          <a:lstStyle/>
          <a:p>
            <a:pPr lvl="1"/>
            <a:r>
              <a:rPr lang="en-US" sz="1800" dirty="0" smtClean="0">
                <a:latin typeface="+mj-lt"/>
              </a:rPr>
              <a:t>Home page design upgraded</a:t>
            </a:r>
          </a:p>
          <a:p>
            <a:pPr lvl="1"/>
            <a:r>
              <a:rPr lang="en-US" sz="1800" dirty="0" smtClean="0">
                <a:latin typeface="+mj-lt"/>
              </a:rPr>
              <a:t>Academic section redesigned</a:t>
            </a:r>
          </a:p>
          <a:p>
            <a:pPr lvl="1"/>
            <a:r>
              <a:rPr lang="en-US" sz="1800" dirty="0" smtClean="0">
                <a:latin typeface="+mj-lt"/>
              </a:rPr>
              <a:t>Plant Sci. Culinary, Fish &amp; Wildlife improved</a:t>
            </a:r>
          </a:p>
          <a:p>
            <a:pPr lvl="1"/>
            <a:r>
              <a:rPr lang="en-US" sz="1800" dirty="0" smtClean="0">
                <a:latin typeface="+mj-lt"/>
              </a:rPr>
              <a:t>Study Abroad, Int’l, PACE redesigned</a:t>
            </a:r>
          </a:p>
          <a:p>
            <a:pPr lvl="1"/>
            <a:r>
              <a:rPr lang="en-US" sz="1800" dirty="0" smtClean="0">
                <a:latin typeface="+mj-lt"/>
              </a:rPr>
              <a:t>Library home pg –  new database searches</a:t>
            </a:r>
          </a:p>
          <a:p>
            <a:pPr lvl="1"/>
            <a:r>
              <a:rPr lang="en-US" sz="1800" dirty="0" smtClean="0">
                <a:latin typeface="+mj-lt"/>
              </a:rPr>
              <a:t>New Ctr. For Comm. Engagement section</a:t>
            </a:r>
          </a:p>
          <a:p>
            <a:pPr lvl="1"/>
            <a:r>
              <a:rPr lang="en-US" sz="1800" dirty="0" smtClean="0">
                <a:latin typeface="+mj-lt"/>
              </a:rPr>
              <a:t>Ag HS Day page created with online reg</a:t>
            </a:r>
          </a:p>
          <a:p>
            <a:pPr lvl="1"/>
            <a:r>
              <a:rPr lang="en-US" sz="1800" dirty="0" smtClean="0">
                <a:latin typeface="+mj-lt"/>
              </a:rPr>
              <a:t>Video prod. For web integration in spring</a:t>
            </a:r>
          </a:p>
          <a:p>
            <a:pPr lvl="1"/>
            <a:r>
              <a:rPr lang="en-US" sz="1800" dirty="0" smtClean="0">
                <a:latin typeface="+mj-lt"/>
              </a:rPr>
              <a:t>New community section under dev.</a:t>
            </a:r>
          </a:p>
          <a:p>
            <a:pPr lvl="1"/>
            <a:r>
              <a:rPr lang="en-US" sz="1800" dirty="0" smtClean="0">
                <a:latin typeface="+mj-lt"/>
              </a:rPr>
              <a:t>New web mission statement adopted</a:t>
            </a:r>
          </a:p>
          <a:p>
            <a:pPr lvl="1"/>
            <a:r>
              <a:rPr lang="en-US" sz="1800" dirty="0" smtClean="0">
                <a:latin typeface="+mj-lt"/>
              </a:rPr>
              <a:t>Graphic Standards Guide posted on web</a:t>
            </a:r>
          </a:p>
          <a:p>
            <a:pPr lvl="1"/>
            <a:r>
              <a:rPr lang="en-US" sz="1800" dirty="0" smtClean="0">
                <a:latin typeface="+mj-lt"/>
              </a:rPr>
              <a:t>Created webmaster virtual office </a:t>
            </a:r>
          </a:p>
          <a:p>
            <a:pPr lvl="1"/>
            <a:r>
              <a:rPr lang="en-US" sz="1800" dirty="0" smtClean="0">
                <a:latin typeface="+mj-lt"/>
              </a:rPr>
              <a:t>Testing Google calendar system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Candace\AppData\Local\Microsoft\Windows\Temporary Internet Files\Content.IE5\6PWIRS7T\MP90041410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5342">
            <a:off x="547681" y="2074641"/>
            <a:ext cx="2708009" cy="31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14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Prioritization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52800" y="2057400"/>
            <a:ext cx="54864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Departments finalizing academic plans;  will inform college-wide plan</a:t>
            </a:r>
          </a:p>
          <a:p>
            <a:r>
              <a:rPr lang="en-US" sz="2400" dirty="0" smtClean="0">
                <a:latin typeface="+mj-lt"/>
              </a:rPr>
              <a:t>Working to implement recs. of  Acad. Prioritization Task Force including development of AA in Liberal Studies</a:t>
            </a:r>
          </a:p>
          <a:p>
            <a:r>
              <a:rPr lang="en-US" sz="2400" dirty="0" smtClean="0">
                <a:latin typeface="+mj-lt"/>
              </a:rPr>
              <a:t>National searches for academic deans  underway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 rot="20653963">
            <a:off x="968556" y="2356305"/>
            <a:ext cx="1961006" cy="23526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1" name="Picture 3" descr="C:\Users\vanckocs\AppData\Local\Microsoft\Windows\Temporary Internet Files\Content.IE5\SS464NJN\MC90043958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44040">
            <a:off x="407775" y="1759957"/>
            <a:ext cx="2754182" cy="3369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16742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Prioritization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399" y="2133600"/>
            <a:ext cx="4724399" cy="3733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Donna Pesta replacing Jennifer Gray as co-chair (Bonnie Martin other co-chair)</a:t>
            </a:r>
          </a:p>
          <a:p>
            <a:r>
              <a:rPr lang="en-US" sz="2400" dirty="0" smtClean="0">
                <a:latin typeface="+mj-lt"/>
              </a:rPr>
              <a:t>Task Force is receiving/reviewing unit self study questions</a:t>
            </a:r>
          </a:p>
          <a:p>
            <a:r>
              <a:rPr lang="en-US" sz="2400" dirty="0" smtClean="0">
                <a:latin typeface="+mj-lt"/>
              </a:rPr>
              <a:t>Recommendations this spring</a:t>
            </a:r>
            <a:endParaRPr lang="en-US" sz="24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 rot="20491196">
            <a:off x="5724160" y="2400326"/>
            <a:ext cx="2168691" cy="26749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C:\Users\vanckocs\AppData\Local\Microsoft\Windows\Temporary Internet Files\Content.IE5\ETNVB8ZC\MC9003834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94432">
            <a:off x="5692319" y="2084840"/>
            <a:ext cx="2755927" cy="28739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676400"/>
            <a:ext cx="6781800" cy="4343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SUNY’s new Resource Allocation Model to calculate state support has 4 “buckets:”</a:t>
            </a:r>
          </a:p>
          <a:p>
            <a:pPr lvl="1"/>
            <a:r>
              <a:rPr lang="en-US" sz="2000" smtClean="0">
                <a:latin typeface="+mj-lt"/>
              </a:rPr>
              <a:t>Location pay differential</a:t>
            </a:r>
            <a:endParaRPr lang="en-US" sz="2000" dirty="0" smtClean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Research support</a:t>
            </a:r>
          </a:p>
          <a:p>
            <a:pPr lvl="1"/>
            <a:r>
              <a:rPr lang="en-US" sz="2000" dirty="0" smtClean="0">
                <a:latin typeface="+mj-lt"/>
              </a:rPr>
              <a:t>Mission support</a:t>
            </a:r>
          </a:p>
          <a:p>
            <a:pPr lvl="1"/>
            <a:r>
              <a:rPr lang="en-US" sz="2000" dirty="0" smtClean="0">
                <a:latin typeface="+mj-lt"/>
              </a:rPr>
              <a:t>Enrollment</a:t>
            </a:r>
          </a:p>
          <a:p>
            <a:r>
              <a:rPr lang="en-US" sz="2400" dirty="0" smtClean="0">
                <a:latin typeface="+mj-lt"/>
              </a:rPr>
              <a:t>Requesting 3-year “Transition Funding Plan” for specific initiatives to help achieve long-term financial sustainability.  Detailed goals include:</a:t>
            </a:r>
          </a:p>
          <a:p>
            <a:pPr lvl="1"/>
            <a:r>
              <a:rPr lang="en-US" sz="2000" dirty="0" smtClean="0">
                <a:latin typeface="+mj-lt"/>
              </a:rPr>
              <a:t>Targeted enrollment growth</a:t>
            </a:r>
          </a:p>
          <a:p>
            <a:pPr lvl="1"/>
            <a:r>
              <a:rPr lang="en-US" sz="2000" dirty="0" smtClean="0">
                <a:latin typeface="+mj-lt"/>
              </a:rPr>
              <a:t>Improved student success (retention and graduation)</a:t>
            </a:r>
            <a:endParaRPr lang="en-US" sz="2000" dirty="0">
              <a:latin typeface="+mj-lt"/>
            </a:endParaRPr>
          </a:p>
        </p:txBody>
      </p:sp>
      <p:pic>
        <p:nvPicPr>
          <p:cNvPr id="1026" name="Picture 2" descr="C:\Users\vanckocs\AppData\Local\Microsoft\Windows\Temporary Internet Files\Content.IE5\0N9YLGA0\MC900237406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182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972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&amp; Finance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59436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Cabinet approved $220k – furniture/equip. replacement fall 2012</a:t>
            </a:r>
          </a:p>
          <a:p>
            <a:pPr lvl="1"/>
            <a:r>
              <a:rPr lang="en-US" sz="2000" dirty="0" smtClean="0">
                <a:latin typeface="+mj-lt"/>
              </a:rPr>
              <a:t>$134k academic lab and farm-related as prioritized by Provost</a:t>
            </a:r>
          </a:p>
          <a:p>
            <a:pPr lvl="1"/>
            <a:r>
              <a:rPr lang="en-US" sz="2000" dirty="0" smtClean="0">
                <a:latin typeface="+mj-lt"/>
              </a:rPr>
              <a:t>2 maintenance/facilities replacement vehicles</a:t>
            </a:r>
          </a:p>
          <a:p>
            <a:pPr lvl="1"/>
            <a:r>
              <a:rPr lang="en-US" sz="2000" dirty="0" smtClean="0">
                <a:latin typeface="+mj-lt"/>
              </a:rPr>
              <a:t>Furniture for American Heritage</a:t>
            </a:r>
          </a:p>
          <a:p>
            <a:r>
              <a:rPr lang="en-US" sz="2400" dirty="0" smtClean="0">
                <a:latin typeface="+mj-lt"/>
              </a:rPr>
              <a:t>Updated Records </a:t>
            </a:r>
            <a:r>
              <a:rPr lang="en-US" sz="2400" dirty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etention Policy – new storage cages in Wheeler basement to help comply with SUNY &amp; state policies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20559248" flipH="1">
            <a:off x="7587501" y="6315738"/>
            <a:ext cx="53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3600" dirty="0">
              <a:latin typeface="+mj-lt"/>
            </a:endParaRPr>
          </a:p>
        </p:txBody>
      </p:sp>
      <p:pic>
        <p:nvPicPr>
          <p:cNvPr id="10242" name="Picture 2" descr="C:\Users\vanckocs\AppData\Local\Microsoft\Windows\Temporary Internet Files\Content.IE5\XDQLWT21\MC90001284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295863">
            <a:off x="5869698" y="2241358"/>
            <a:ext cx="2562327" cy="2274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973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&amp; Finance </a:t>
            </a:r>
            <a:r>
              <a:rPr lang="en-US" dirty="0" smtClean="0"/>
              <a:t>Update Cont.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0" y="2057400"/>
            <a:ext cx="5486400" cy="3733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SUNY adopting Financial Aid Shopping Sheet, easy to compare college costs; includes graduation &amp; loan default rates</a:t>
            </a:r>
          </a:p>
          <a:p>
            <a:r>
              <a:rPr lang="en-US" sz="2400" dirty="0" smtClean="0">
                <a:latin typeface="+mj-lt"/>
              </a:rPr>
              <a:t>Student Accounts to implement online billing &amp; payment spring.  Next steps:  accepting admission, housing deposits &amp; parking permits online</a:t>
            </a:r>
            <a:endParaRPr lang="en-US" sz="24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 rot="20222962">
            <a:off x="898383" y="2301417"/>
            <a:ext cx="1808606" cy="25614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vanckocs\AppData\Local\Microsoft\Windows\Temporary Internet Files\Content.IE5\5YYMM84P\MM900300520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04191">
            <a:off x="803203" y="2160726"/>
            <a:ext cx="1971261" cy="27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052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Improved Services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7772400" cy="4267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Angel upgrade for spring courses</a:t>
            </a:r>
          </a:p>
          <a:p>
            <a:r>
              <a:rPr lang="en-US" sz="2400" dirty="0" smtClean="0">
                <a:latin typeface="+mj-lt"/>
              </a:rPr>
              <a:t>Cont. installation of science equip – Wheeler</a:t>
            </a:r>
          </a:p>
          <a:p>
            <a:r>
              <a:rPr lang="en-US" sz="2400" dirty="0" smtClean="0">
                <a:latin typeface="+mj-lt"/>
              </a:rPr>
              <a:t>Medicat – Wellness Ctr – manage visits/records</a:t>
            </a:r>
          </a:p>
          <a:p>
            <a:r>
              <a:rPr lang="en-US" sz="2400" dirty="0" smtClean="0">
                <a:latin typeface="+mj-lt"/>
              </a:rPr>
              <a:t>Voicemail - all on new system</a:t>
            </a:r>
          </a:p>
          <a:p>
            <a:r>
              <a:rPr lang="en-US" sz="2400" dirty="0" smtClean="0">
                <a:latin typeface="+mj-lt"/>
              </a:rPr>
              <a:t>VoIP phones – continue as funding allows</a:t>
            </a:r>
          </a:p>
          <a:p>
            <a:r>
              <a:rPr lang="en-US" sz="2400" dirty="0" smtClean="0">
                <a:latin typeface="+mj-lt"/>
              </a:rPr>
              <a:t>Document imaging upgrade – assist Admiss.</a:t>
            </a:r>
          </a:p>
          <a:p>
            <a:r>
              <a:rPr lang="en-US" sz="2400" dirty="0" smtClean="0">
                <a:latin typeface="+mj-lt"/>
              </a:rPr>
              <a:t>Plans to try energy smart film on windows</a:t>
            </a:r>
          </a:p>
          <a:p>
            <a:r>
              <a:rPr lang="en-US" sz="2400" dirty="0" err="1" smtClean="0">
                <a:latin typeface="+mj-lt"/>
              </a:rPr>
              <a:t>Vroman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Wieting</a:t>
            </a:r>
            <a:r>
              <a:rPr lang="en-US" sz="2400" dirty="0" smtClean="0">
                <a:latin typeface="+mj-lt"/>
              </a:rPr>
              <a:t> space temp. monitoring</a:t>
            </a:r>
          </a:p>
          <a:p>
            <a:r>
              <a:rPr lang="en-US" sz="2400" dirty="0">
                <a:latin typeface="+mj-lt"/>
              </a:rPr>
              <a:t>ITS Cust. Satis. Survey (92% met/exceeded expectations</a:t>
            </a:r>
            <a:r>
              <a:rPr lang="en-US" sz="2400" dirty="0" smtClean="0">
                <a:latin typeface="+mj-lt"/>
              </a:rPr>
              <a:t>)</a:t>
            </a:r>
          </a:p>
          <a:p>
            <a:r>
              <a:rPr lang="en-US" sz="2400" dirty="0" smtClean="0">
                <a:latin typeface="+mj-lt"/>
              </a:rPr>
              <a:t>Faculty Experts Guide Under Development</a:t>
            </a:r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6149" name="Picture 5" descr="C:\Users\Candace\AppData\Local\Microsoft\Windows\Temporary Internet Files\Content.IE5\6PWIRS7T\MC9001991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73549">
            <a:off x="6432298" y="2419392"/>
            <a:ext cx="2691919" cy="241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pPr algn="ctr"/>
            <a:r>
              <a:rPr lang="en-US" dirty="0"/>
              <a:t>Improved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743200" y="1752600"/>
            <a:ext cx="6096000" cy="408576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Enhanced staffing/services in elect., painting, plumbing, res hall maint.</a:t>
            </a:r>
          </a:p>
          <a:p>
            <a:r>
              <a:rPr lang="en-US" sz="2400" dirty="0" smtClean="0">
                <a:latin typeface="+mj-lt"/>
              </a:rPr>
              <a:t>Elect. use monitoring in high rise dorms</a:t>
            </a:r>
          </a:p>
          <a:p>
            <a:r>
              <a:rPr lang="en-US" sz="2400" dirty="0" smtClean="0">
                <a:latin typeface="+mj-lt"/>
              </a:rPr>
              <a:t>Computer lab upgrades – Warner sm</a:t>
            </a:r>
          </a:p>
          <a:p>
            <a:r>
              <a:rPr lang="en-US" sz="2400" dirty="0" smtClean="0">
                <a:latin typeface="+mj-lt"/>
              </a:rPr>
              <a:t>Fire alarm upgrades – 9 res halls sm</a:t>
            </a:r>
          </a:p>
          <a:p>
            <a:r>
              <a:rPr lang="en-US" sz="2400" dirty="0" smtClean="0">
                <a:latin typeface="+mj-lt"/>
              </a:rPr>
              <a:t>6 classroom projector upgrades </a:t>
            </a:r>
            <a:r>
              <a:rPr lang="en-US" sz="2400" dirty="0" err="1" smtClean="0">
                <a:latin typeface="+mj-lt"/>
              </a:rPr>
              <a:t>spg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sm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“</a:t>
            </a:r>
            <a:r>
              <a:rPr lang="en-US" sz="2400" dirty="0" smtClean="0">
                <a:latin typeface="+mj-lt"/>
              </a:rPr>
              <a:t>Tablet/mobile </a:t>
            </a:r>
            <a:r>
              <a:rPr lang="en-US" sz="2400" dirty="0" smtClean="0">
                <a:latin typeface="+mj-lt"/>
              </a:rPr>
              <a:t>device friendly environment”</a:t>
            </a:r>
          </a:p>
          <a:p>
            <a:r>
              <a:rPr lang="en-US" sz="2400" dirty="0" smtClean="0">
                <a:latin typeface="+mj-lt"/>
              </a:rPr>
              <a:t>Network/data center upgrades –spg/sm</a:t>
            </a:r>
          </a:p>
          <a:p>
            <a:r>
              <a:rPr lang="en-US" sz="2400" dirty="0">
                <a:latin typeface="+mj-lt"/>
              </a:rPr>
              <a:t>New website to help employees stop smoking (</a:t>
            </a:r>
            <a:r>
              <a:rPr lang="en-US" sz="2400" dirty="0">
                <a:latin typeface="+mj-lt"/>
                <a:hlinkClick r:id="rId2"/>
              </a:rPr>
              <a:t>www.cobleskill.edu/smokefree</a:t>
            </a:r>
            <a:r>
              <a:rPr lang="en-US" sz="2400" dirty="0">
                <a:latin typeface="+mj-lt"/>
              </a:rPr>
              <a:t>)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8194" name="Picture 2" descr="C:\Users\Candace\AppData\Local\Microsoft\Windows\Temporary Internet Files\Content.IE5\54OBIR9I\MC900232858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31708">
            <a:off x="385445" y="1542633"/>
            <a:ext cx="1932915" cy="20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Candace\AppData\Local\Microsoft\Windows\Temporary Internet Files\Content.IE5\6PWIRS7T\MP9004330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4811">
            <a:off x="627477" y="3727832"/>
            <a:ext cx="195056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063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Improved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76400" y="1676400"/>
            <a:ext cx="7162800" cy="4419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New local separation incentive for elig. employees</a:t>
            </a:r>
          </a:p>
          <a:p>
            <a:r>
              <a:rPr lang="en-US" sz="2400" dirty="0">
                <a:latin typeface="+mj-lt"/>
              </a:rPr>
              <a:t>Water infrastructure &amp; sewage lift </a:t>
            </a:r>
            <a:r>
              <a:rPr lang="en-US" sz="2400" dirty="0" smtClean="0">
                <a:latin typeface="+mj-lt"/>
              </a:rPr>
              <a:t>improvements</a:t>
            </a:r>
          </a:p>
          <a:p>
            <a:r>
              <a:rPr lang="en-US" sz="2400" dirty="0" smtClean="0">
                <a:latin typeface="+mj-lt"/>
              </a:rPr>
              <a:t>Restructured Office of Campus Events &amp; Conferences</a:t>
            </a:r>
          </a:p>
          <a:p>
            <a:pPr lvl="1"/>
            <a:r>
              <a:rPr lang="en-US" sz="1900" dirty="0" smtClean="0">
                <a:latin typeface="+mj-lt"/>
              </a:rPr>
              <a:t>Assist college depts. &amp; outside orgs. with event needs</a:t>
            </a:r>
          </a:p>
          <a:p>
            <a:pPr lvl="1"/>
            <a:r>
              <a:rPr lang="en-US" sz="1900" dirty="0" smtClean="0">
                <a:latin typeface="+mj-lt"/>
              </a:rPr>
              <a:t>Reevaluate Campus Facilities Use pricing structure &amp; manual and make it readily available to campus community</a:t>
            </a:r>
          </a:p>
          <a:p>
            <a:pPr lvl="1"/>
            <a:r>
              <a:rPr lang="en-US" sz="1900" dirty="0" smtClean="0">
                <a:latin typeface="+mj-lt"/>
              </a:rPr>
              <a:t>Create web pages that highlight commencement &amp; campus events</a:t>
            </a:r>
          </a:p>
          <a:p>
            <a:pPr lvl="1"/>
            <a:r>
              <a:rPr lang="en-US" sz="1900" dirty="0" smtClean="0">
                <a:latin typeface="+mj-lt"/>
              </a:rPr>
              <a:t>Plan/implement Commencement 2013</a:t>
            </a:r>
            <a:endParaRPr lang="en-US" sz="19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Working </a:t>
            </a:r>
            <a:r>
              <a:rPr lang="en-US" sz="2400" dirty="0" smtClean="0">
                <a:latin typeface="+mj-lt"/>
              </a:rPr>
              <a:t>to improve </a:t>
            </a:r>
            <a:r>
              <a:rPr lang="en-US" sz="2400" dirty="0">
                <a:latin typeface="+mj-lt"/>
              </a:rPr>
              <a:t>retiree </a:t>
            </a:r>
            <a:r>
              <a:rPr lang="en-US" sz="2400" dirty="0" smtClean="0">
                <a:latin typeface="+mj-lt"/>
              </a:rPr>
              <a:t>engagement &amp; benefits</a:t>
            </a:r>
          </a:p>
          <a:p>
            <a:pPr lvl="1"/>
            <a:r>
              <a:rPr lang="en-US" sz="1900" dirty="0" smtClean="0">
                <a:latin typeface="+mj-lt"/>
              </a:rPr>
              <a:t>Anne Donnelly – campus liaison</a:t>
            </a:r>
          </a:p>
          <a:p>
            <a:pPr lvl="1"/>
            <a:r>
              <a:rPr lang="en-US" sz="1900" dirty="0" smtClean="0">
                <a:latin typeface="+mj-lt"/>
              </a:rPr>
              <a:t>Retiree Association link on Coby Connection</a:t>
            </a:r>
            <a:endParaRPr lang="en-US" sz="19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7170" name="Picture 2" descr="C:\Users\Candace\AppData\Local\Microsoft\Windows\Temporary Internet Files\Content.IE5\Y58E28SI\MC900383664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1"/>
            <a:ext cx="123778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356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77200" cy="762000"/>
          </a:xfrm>
        </p:spPr>
        <p:txBody>
          <a:bodyPr/>
          <a:lstStyle/>
          <a:p>
            <a:pPr algn="ctr"/>
            <a:r>
              <a:rPr lang="en-US" sz="3600" dirty="0" smtClean="0"/>
              <a:t>College Advancement - Foundation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438400" y="990600"/>
            <a:ext cx="6248400" cy="5105400"/>
          </a:xfrm>
        </p:spPr>
        <p:txBody>
          <a:bodyPr/>
          <a:lstStyle/>
          <a:p>
            <a:endParaRPr lang="en-US" sz="2400" b="1" dirty="0" smtClean="0">
              <a:latin typeface="+mj-lt"/>
            </a:endParaRPr>
          </a:p>
          <a:p>
            <a:endParaRPr lang="en-US" sz="2200" b="1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Enhancement of 3 Academic Endowments</a:t>
            </a:r>
          </a:p>
          <a:p>
            <a:pPr lvl="1"/>
            <a:r>
              <a:rPr lang="en-US" sz="1900" dirty="0" smtClean="0">
                <a:latin typeface="+mj-lt"/>
              </a:rPr>
              <a:t>Robert Emmons Endowed Chair (Craig Currier ‘93)</a:t>
            </a:r>
          </a:p>
          <a:p>
            <a:pPr lvl="1"/>
            <a:r>
              <a:rPr lang="en-US" sz="1900" dirty="0" smtClean="0">
                <a:latin typeface="+mj-lt"/>
              </a:rPr>
              <a:t>Jack Ingels Endowed Professorship (Plant Science Faculty and </a:t>
            </a:r>
            <a:r>
              <a:rPr lang="en-US" sz="1900" dirty="0" err="1" smtClean="0">
                <a:latin typeface="+mj-lt"/>
              </a:rPr>
              <a:t>J.Glenn</a:t>
            </a:r>
            <a:r>
              <a:rPr lang="en-US" sz="1900" dirty="0" smtClean="0">
                <a:latin typeface="+mj-lt"/>
              </a:rPr>
              <a:t> </a:t>
            </a:r>
            <a:r>
              <a:rPr lang="en-US" sz="1900" dirty="0" err="1" smtClean="0">
                <a:latin typeface="+mj-lt"/>
              </a:rPr>
              <a:t>Eugster</a:t>
            </a:r>
            <a:r>
              <a:rPr lang="en-US" sz="1900" dirty="0" smtClean="0">
                <a:latin typeface="+mj-lt"/>
              </a:rPr>
              <a:t> ‘68)</a:t>
            </a:r>
          </a:p>
          <a:p>
            <a:pPr lvl="1"/>
            <a:r>
              <a:rPr lang="en-US" sz="1900" dirty="0" smtClean="0">
                <a:latin typeface="+mj-lt"/>
              </a:rPr>
              <a:t>Dr. Michael Murphy Endowed Professorship (Dr. Tom Cronin and Barbara Brabetz)</a:t>
            </a:r>
          </a:p>
          <a:p>
            <a:r>
              <a:rPr lang="en-US" sz="2200" dirty="0" smtClean="0">
                <a:latin typeface="+mj-lt"/>
              </a:rPr>
              <a:t>Annual Fund</a:t>
            </a:r>
          </a:p>
          <a:p>
            <a:pPr lvl="1"/>
            <a:r>
              <a:rPr lang="en-US" sz="1900" dirty="0">
                <a:latin typeface="+mj-lt"/>
              </a:rPr>
              <a:t>Phonathon - $41,852 (parents &amp; alumni</a:t>
            </a:r>
            <a:r>
              <a:rPr lang="en-US" sz="1900" dirty="0" smtClean="0"/>
              <a:t>)</a:t>
            </a:r>
          </a:p>
          <a:p>
            <a:pPr lvl="1"/>
            <a:r>
              <a:rPr lang="en-US" sz="1900" dirty="0" smtClean="0">
                <a:latin typeface="+mj-lt"/>
              </a:rPr>
              <a:t>Title III endowment $292  (330k goal - $38k to go)</a:t>
            </a:r>
          </a:p>
          <a:p>
            <a:r>
              <a:rPr lang="en-US" sz="2200" dirty="0" smtClean="0">
                <a:latin typeface="+mj-lt"/>
              </a:rPr>
              <a:t>Fighting Tigers Booster Club  seeking members and sponsor for 2013 Homecoming Golf Tournament</a:t>
            </a:r>
          </a:p>
          <a:p>
            <a:pPr lvl="1"/>
            <a:endParaRPr lang="en-US" sz="1900" dirty="0">
              <a:latin typeface="+mj-lt"/>
            </a:endParaRPr>
          </a:p>
        </p:txBody>
      </p:sp>
      <p:pic>
        <p:nvPicPr>
          <p:cNvPr id="26627" name="Picture 3" descr="C:\Documents and Settings\vanckocs\Local Settings\Temporary Internet Files\Content.IE5\TK5NJSOG\MC9004384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185180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8881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8610600" cy="4343400"/>
          </a:xfrm>
        </p:spPr>
        <p:txBody>
          <a:bodyPr/>
          <a:lstStyle/>
          <a:p>
            <a:r>
              <a:rPr lang="en-US" sz="2000" dirty="0" err="1" smtClean="0">
                <a:latin typeface="+mj-lt"/>
              </a:rPr>
              <a:t>Andrianna</a:t>
            </a:r>
            <a:r>
              <a:rPr lang="en-US" sz="2000" dirty="0" smtClean="0">
                <a:latin typeface="+mj-lt"/>
              </a:rPr>
              <a:t> Lyons, Special Admissions Asst.</a:t>
            </a:r>
          </a:p>
          <a:p>
            <a:r>
              <a:rPr lang="en-US" sz="2000" dirty="0" smtClean="0">
                <a:latin typeface="+mj-lt"/>
              </a:rPr>
              <a:t>Michelle </a:t>
            </a:r>
            <a:r>
              <a:rPr lang="en-US" sz="2000" dirty="0" err="1" smtClean="0">
                <a:latin typeface="+mj-lt"/>
              </a:rPr>
              <a:t>Massarotti</a:t>
            </a:r>
            <a:r>
              <a:rPr lang="en-US" sz="2000" dirty="0" smtClean="0">
                <a:latin typeface="+mj-lt"/>
              </a:rPr>
              <a:t>, Cleaner</a:t>
            </a:r>
          </a:p>
          <a:p>
            <a:r>
              <a:rPr lang="en-US" sz="2000" dirty="0" smtClean="0">
                <a:latin typeface="+mj-lt"/>
              </a:rPr>
              <a:t>Timothy Marten, Visiting Instructor, Animal &amp; Plant Sci.</a:t>
            </a:r>
          </a:p>
          <a:p>
            <a:r>
              <a:rPr lang="en-US" sz="2000" dirty="0" smtClean="0">
                <a:latin typeface="+mj-lt"/>
              </a:rPr>
              <a:t>Paul Masterson, Grounds Worker</a:t>
            </a:r>
          </a:p>
          <a:p>
            <a:r>
              <a:rPr lang="en-US" sz="2000" dirty="0" smtClean="0">
                <a:latin typeface="+mj-lt"/>
              </a:rPr>
              <a:t>Michael Minch, Cleaner</a:t>
            </a:r>
          </a:p>
          <a:p>
            <a:r>
              <a:rPr lang="en-US" sz="2000" dirty="0" smtClean="0">
                <a:latin typeface="+mj-lt"/>
              </a:rPr>
              <a:t>Lisa Mooney, Keyboard Specialist 2</a:t>
            </a:r>
          </a:p>
          <a:p>
            <a:r>
              <a:rPr lang="en-US" sz="2000" dirty="0" smtClean="0">
                <a:latin typeface="+mj-lt"/>
              </a:rPr>
              <a:t>Trudy Morrell, Writing Center Manager</a:t>
            </a:r>
          </a:p>
          <a:p>
            <a:r>
              <a:rPr lang="en-US" sz="2000" dirty="0" smtClean="0">
                <a:latin typeface="+mj-lt"/>
              </a:rPr>
              <a:t>Marcy Mullen, Adjunct, Natural Sciences</a:t>
            </a:r>
          </a:p>
          <a:p>
            <a:r>
              <a:rPr lang="en-US" sz="2000" dirty="0" smtClean="0">
                <a:latin typeface="+mj-lt"/>
              </a:rPr>
              <a:t>Michael Murphy, Construction Manager</a:t>
            </a:r>
          </a:p>
          <a:p>
            <a:r>
              <a:rPr lang="en-US" sz="2000" dirty="0" smtClean="0">
                <a:latin typeface="+mj-lt"/>
              </a:rPr>
              <a:t>Cheryl </a:t>
            </a:r>
            <a:r>
              <a:rPr lang="en-US" sz="2000" dirty="0" err="1" smtClean="0">
                <a:latin typeface="+mj-lt"/>
              </a:rPr>
              <a:t>Perog</a:t>
            </a:r>
            <a:r>
              <a:rPr lang="en-US" sz="2000" dirty="0" smtClean="0">
                <a:latin typeface="+mj-lt"/>
              </a:rPr>
              <a:t>, Physician’s Assistant</a:t>
            </a:r>
          </a:p>
          <a:p>
            <a:r>
              <a:rPr lang="en-US" sz="2000" dirty="0" smtClean="0">
                <a:latin typeface="+mj-lt"/>
              </a:rPr>
              <a:t>Adrian Pettit, Maintenance Helper</a:t>
            </a:r>
          </a:p>
          <a:p>
            <a:endParaRPr lang="en-US" sz="1900" dirty="0" smtClean="0">
              <a:latin typeface="+mj-lt"/>
            </a:endParaRPr>
          </a:p>
          <a:p>
            <a:endParaRPr lang="en-US" sz="19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3074" name="Picture 2" descr="C:\Users\vanckocs\AppData\Local\Microsoft\Windows\Temporary Internet Files\Content.IE5\SS464NJN\MC91021881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17751">
            <a:off x="6985726" y="3164816"/>
            <a:ext cx="1602992" cy="255568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College Advancement - Alumni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609600" y="1838669"/>
            <a:ext cx="5638800" cy="4181131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Re-established Alumni Newsletter</a:t>
            </a:r>
          </a:p>
          <a:p>
            <a:r>
              <a:rPr lang="en-US" sz="2400" dirty="0" smtClean="0">
                <a:latin typeface="+mj-lt"/>
              </a:rPr>
              <a:t>Re-established nomination process for Distinguished Alumni Awards</a:t>
            </a:r>
          </a:p>
          <a:p>
            <a:r>
              <a:rPr lang="en-US" sz="2400" dirty="0" smtClean="0">
                <a:latin typeface="+mj-lt"/>
              </a:rPr>
              <a:t>Established Florida Alumni Chapter</a:t>
            </a:r>
          </a:p>
          <a:p>
            <a:r>
              <a:rPr lang="en-US" sz="2400" dirty="0" smtClean="0">
                <a:latin typeface="+mj-lt"/>
              </a:rPr>
              <a:t>Homecoming 2012</a:t>
            </a:r>
          </a:p>
          <a:p>
            <a:pPr lvl="1"/>
            <a:r>
              <a:rPr lang="en-US" sz="1900" dirty="0" smtClean="0">
                <a:latin typeface="+mj-lt"/>
              </a:rPr>
              <a:t>251 scholarship recipients recognized</a:t>
            </a:r>
          </a:p>
          <a:p>
            <a:pPr lvl="1"/>
            <a:r>
              <a:rPr lang="en-US" sz="1900" dirty="0" smtClean="0">
                <a:latin typeface="+mj-lt"/>
              </a:rPr>
              <a:t>Booster Club Golf Tournament</a:t>
            </a:r>
          </a:p>
          <a:p>
            <a:pPr lvl="1"/>
            <a:r>
              <a:rPr lang="en-US" sz="1900" dirty="0" smtClean="0">
                <a:latin typeface="+mj-lt"/>
              </a:rPr>
              <a:t>Athletic Hall of Fame Induction </a:t>
            </a:r>
          </a:p>
          <a:p>
            <a:pPr lvl="1"/>
            <a:r>
              <a:rPr lang="en-US" sz="1900" dirty="0" smtClean="0">
                <a:latin typeface="+mj-lt"/>
              </a:rPr>
              <a:t>Wine tasting supporting Title III</a:t>
            </a:r>
          </a:p>
          <a:p>
            <a:pPr lvl="1"/>
            <a:r>
              <a:rPr lang="en-US" sz="1900" dirty="0" smtClean="0">
                <a:latin typeface="+mj-lt"/>
              </a:rPr>
              <a:t>2 alumni guest lecturers – Drs. Judy St. Leger, &amp; Kirk Weicht</a:t>
            </a:r>
            <a:endParaRPr lang="en-US" sz="19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 rot="1140425">
            <a:off x="6103438" y="2562379"/>
            <a:ext cx="2228549" cy="19996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Candace\AppData\Local\Microsoft\Windows\Temporary Internet Files\Content.IE5\ISII0XLO\MP9004244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05753">
            <a:off x="5586869" y="2254872"/>
            <a:ext cx="2871174" cy="253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259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Advancement – Grants &amp; Sponsored Programs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0" y="2057400"/>
            <a:ext cx="5562600" cy="38100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13 grants submitted</a:t>
            </a:r>
          </a:p>
          <a:p>
            <a:r>
              <a:rPr lang="en-US" sz="2400" dirty="0" smtClean="0">
                <a:latin typeface="+mj-lt"/>
              </a:rPr>
              <a:t>$15m SUNY 20/20 proposal (partnering with Delhi &amp; Morrisville) to construct 3 anaerobic digesters to supply electricity</a:t>
            </a:r>
          </a:p>
          <a:p>
            <a:r>
              <a:rPr lang="en-US" sz="2400" dirty="0" smtClean="0">
                <a:latin typeface="+mj-lt"/>
              </a:rPr>
              <a:t>Received $1,875m 5-yr. Liberty Partnership Grant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10242" name="Picture 2" descr="C:\Users\Candace\AppData\Local\Microsoft\Windows\Temporary Internet Files\Content.IE5\ISII0XLO\MC91021637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86121">
            <a:off x="469196" y="2486503"/>
            <a:ext cx="2668967" cy="22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395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Shared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65532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Upgraded bandwidth (200MB to 500MB @ 1/3 less cost)</a:t>
            </a:r>
          </a:p>
          <a:p>
            <a:r>
              <a:rPr lang="en-US" sz="2400" dirty="0" smtClean="0">
                <a:latin typeface="+mj-lt"/>
              </a:rPr>
              <a:t>HR utilizing Delhi’s contract to perform   criminal background cks. for new employees</a:t>
            </a:r>
          </a:p>
          <a:p>
            <a:r>
              <a:rPr lang="en-US" sz="2400" dirty="0" smtClean="0">
                <a:latin typeface="+mj-lt"/>
              </a:rPr>
              <a:t>Kim MacLeod lent expertise to Coby Dir.of Comm &amp; Mktg. search; Jan Herrick &amp; Roy Bilby played key roles in Delhi searches</a:t>
            </a:r>
          </a:p>
          <a:p>
            <a:r>
              <a:rPr lang="en-US" sz="2400" dirty="0" smtClean="0">
                <a:latin typeface="+mj-lt"/>
              </a:rPr>
              <a:t>Delhi assisting with plan reviews and issuing building permits for construction work @ Coby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9218" name="Picture 2" descr="C:\Users\vanckocs\AppData\Local\Microsoft\Windows\Temporary Internet Files\Content.IE5\ETNVB8ZC\MP90042248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445753">
            <a:off x="6652594" y="2463016"/>
            <a:ext cx="2071427" cy="19752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Shared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0" y="1828800"/>
            <a:ext cx="57912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EOP Alliance held 2-day Best Practices Conference</a:t>
            </a:r>
          </a:p>
          <a:p>
            <a:r>
              <a:rPr lang="en-US" sz="2400" dirty="0" smtClean="0">
                <a:latin typeface="+mj-lt"/>
              </a:rPr>
              <a:t>Plan for shared study abroad in S. Africa for vet tech &amp; wildlife mgt. students</a:t>
            </a:r>
          </a:p>
          <a:p>
            <a:r>
              <a:rPr lang="en-US" sz="2400" dirty="0">
                <a:latin typeface="+mj-lt"/>
              </a:rPr>
              <a:t>EMR </a:t>
            </a:r>
            <a:r>
              <a:rPr lang="en-US" sz="2400" dirty="0" smtClean="0">
                <a:latin typeface="+mj-lt"/>
              </a:rPr>
              <a:t>implemented both campuses</a:t>
            </a:r>
          </a:p>
          <a:p>
            <a:r>
              <a:rPr lang="en-US" sz="2400" dirty="0" smtClean="0">
                <a:latin typeface="+mj-lt"/>
              </a:rPr>
              <a:t>Matt LaLonde jt. leadership with Veterans programs and services</a:t>
            </a:r>
          </a:p>
          <a:p>
            <a:r>
              <a:rPr lang="en-US" sz="2400" dirty="0" smtClean="0">
                <a:latin typeface="+mj-lt"/>
              </a:rPr>
              <a:t>Presentation at SUNY Systemness Conf</a:t>
            </a:r>
          </a:p>
          <a:p>
            <a:r>
              <a:rPr lang="en-US" sz="2400" dirty="0" smtClean="0">
                <a:latin typeface="+mj-lt"/>
              </a:rPr>
              <a:t>Article in The Huffington Post</a:t>
            </a:r>
            <a:endParaRPr lang="en-US" sz="2400" dirty="0">
              <a:latin typeface="+mj-lt"/>
            </a:endParaRPr>
          </a:p>
        </p:txBody>
      </p:sp>
      <p:pic>
        <p:nvPicPr>
          <p:cNvPr id="2050" name="Picture 2" descr="C:\Users\Candace\AppData\Local\Microsoft\Windows\Temporary Internet Files\Content.IE5\ISII0XLO\MC900311818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8542">
            <a:off x="681865" y="2040185"/>
            <a:ext cx="1968088" cy="22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198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Kudos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64770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National Dairy Champs – Dr. John Tryon advisor</a:t>
            </a:r>
          </a:p>
          <a:p>
            <a:r>
              <a:rPr lang="en-US" sz="2400" dirty="0" smtClean="0">
                <a:latin typeface="+mj-lt"/>
              </a:rPr>
              <a:t>Bruce Wright- master instructor by John Deere</a:t>
            </a:r>
          </a:p>
          <a:p>
            <a:r>
              <a:rPr lang="en-US" sz="2400" dirty="0" smtClean="0">
                <a:latin typeface="+mj-lt"/>
              </a:rPr>
              <a:t>Dr. Jason Evans - $137k grant to develop new food systems curriculum</a:t>
            </a:r>
          </a:p>
          <a:p>
            <a:r>
              <a:rPr lang="en-US" sz="2400" dirty="0" smtClean="0">
                <a:latin typeface="+mj-lt"/>
              </a:rPr>
              <a:t>Plant Sci sent 500 lettuce plants to </a:t>
            </a:r>
            <a:r>
              <a:rPr lang="en-US" sz="2400" smtClean="0">
                <a:latin typeface="+mj-lt"/>
              </a:rPr>
              <a:t>Harlem </a:t>
            </a:r>
            <a:r>
              <a:rPr lang="en-US" sz="2400" smtClean="0">
                <a:latin typeface="+mj-lt"/>
              </a:rPr>
              <a:t>&amp; </a:t>
            </a:r>
            <a:r>
              <a:rPr lang="en-US" sz="2400" dirty="0" smtClean="0">
                <a:latin typeface="+mj-lt"/>
              </a:rPr>
              <a:t>Bronx part of Corbin Hill Farm Project</a:t>
            </a:r>
          </a:p>
          <a:p>
            <a:r>
              <a:rPr lang="en-US" sz="2400" dirty="0" smtClean="0">
                <a:latin typeface="+mj-lt"/>
              </a:rPr>
              <a:t>Dr. John Foster &amp; Brent Lehman stocked gilt darters into native NY habitat</a:t>
            </a:r>
          </a:p>
          <a:p>
            <a:r>
              <a:rPr lang="en-US" sz="2400" dirty="0" smtClean="0">
                <a:latin typeface="+mj-lt"/>
              </a:rPr>
              <a:t>3 EOP students inducted into Chi Alpha Epsilon</a:t>
            </a:r>
            <a:endParaRPr lang="en-US" sz="2400" dirty="0">
              <a:latin typeface="+mj-lt"/>
            </a:endParaRPr>
          </a:p>
        </p:txBody>
      </p:sp>
      <p:pic>
        <p:nvPicPr>
          <p:cNvPr id="4099" name="Picture 3" descr="C:\Users\Candace\AppData\Local\Microsoft\Windows\Temporary Internet Files\Content.IE5\Y58E28SI\MP9004003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111" y="1981201"/>
            <a:ext cx="1752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08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Kudos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286000" y="2057400"/>
            <a:ext cx="6477000" cy="38862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JoAnne Cloughly inducted into Les Dames d’Escoffier</a:t>
            </a:r>
          </a:p>
          <a:p>
            <a:r>
              <a:rPr lang="en-US" sz="2000" dirty="0" smtClean="0">
                <a:latin typeface="+mj-lt"/>
              </a:rPr>
              <a:t>Dr. Jason Evans &amp; students - major Ag Week celebration in April</a:t>
            </a:r>
          </a:p>
          <a:p>
            <a:r>
              <a:rPr lang="en-US" sz="2000" dirty="0" smtClean="0">
                <a:latin typeface="+mj-lt"/>
              </a:rPr>
              <a:t>Student awarded study abroad scholarship  from SUNY Global Ctr to study in Turkey spring</a:t>
            </a:r>
          </a:p>
          <a:p>
            <a:r>
              <a:rPr lang="en-US" sz="2000" dirty="0" smtClean="0">
                <a:latin typeface="+mj-lt"/>
              </a:rPr>
              <a:t>7</a:t>
            </a:r>
            <a:r>
              <a:rPr lang="en-US" sz="2000" baseline="30000" dirty="0" smtClean="0">
                <a:latin typeface="+mj-lt"/>
              </a:rPr>
              <a:t>th</a:t>
            </a:r>
            <a:r>
              <a:rPr lang="en-US" sz="2000" dirty="0" smtClean="0">
                <a:latin typeface="+mj-lt"/>
              </a:rPr>
              <a:t> Generation Speaking Series launched 3 events fall</a:t>
            </a:r>
          </a:p>
          <a:p>
            <a:r>
              <a:rPr lang="en-US" sz="2000" dirty="0" smtClean="0">
                <a:latin typeface="+mj-lt"/>
              </a:rPr>
              <a:t>Emergency Broadcast System active</a:t>
            </a:r>
          </a:p>
          <a:p>
            <a:r>
              <a:rPr lang="en-US" sz="2000" dirty="0" smtClean="0">
                <a:latin typeface="+mj-lt"/>
              </a:rPr>
              <a:t>Successful Cultural Arts Series</a:t>
            </a:r>
          </a:p>
          <a:p>
            <a:r>
              <a:rPr lang="en-US" sz="2000" dirty="0" smtClean="0">
                <a:latin typeface="+mj-lt"/>
              </a:rPr>
              <a:t>1,200 community members participate in Halloween Event</a:t>
            </a:r>
          </a:p>
          <a:p>
            <a:r>
              <a:rPr lang="en-US" sz="2000" dirty="0" smtClean="0">
                <a:latin typeface="+mj-lt"/>
              </a:rPr>
              <a:t>New athletic team bus with graphics – moving billboard</a:t>
            </a:r>
            <a:endParaRPr lang="en-US" sz="2000" dirty="0">
              <a:latin typeface="+mj-lt"/>
            </a:endParaRPr>
          </a:p>
        </p:txBody>
      </p:sp>
      <p:pic>
        <p:nvPicPr>
          <p:cNvPr id="3074" name="Picture 2" descr="C:\Users\Candace\AppData\Local\Microsoft\Windows\Temporary Internet Files\Content.IE5\6PWIRS7T\MP90043891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4106">
            <a:off x="688094" y="2796346"/>
            <a:ext cx="1358632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781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3075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Announcements – Upcoming Events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895600" y="2057400"/>
            <a:ext cx="5791200" cy="4038600"/>
          </a:xfrm>
        </p:spPr>
        <p:txBody>
          <a:bodyPr/>
          <a:lstStyle/>
          <a:p>
            <a:r>
              <a:rPr lang="en-US" sz="2200" dirty="0" smtClean="0"/>
              <a:t>Culinary Extravaganza – March 22</a:t>
            </a:r>
          </a:p>
          <a:p>
            <a:r>
              <a:rPr lang="en-US" sz="2200" dirty="0" smtClean="0"/>
              <a:t>Commencement – May 11</a:t>
            </a:r>
          </a:p>
          <a:p>
            <a:pPr lvl="1">
              <a:buClr>
                <a:schemeClr val="accent2"/>
              </a:buClr>
            </a:pPr>
            <a:r>
              <a:rPr lang="en-US" sz="2000" dirty="0" smtClean="0"/>
              <a:t>Speaker Alum Pete Dominick</a:t>
            </a:r>
          </a:p>
          <a:p>
            <a:r>
              <a:rPr lang="en-US" sz="2200" dirty="0" smtClean="0"/>
              <a:t>Golden Grad Luncheon – May 18</a:t>
            </a:r>
          </a:p>
          <a:p>
            <a:r>
              <a:rPr lang="en-US" sz="2200" dirty="0" smtClean="0"/>
              <a:t>Foundation Golf Tournament – June 21</a:t>
            </a:r>
            <a:endParaRPr lang="en-US" sz="2200" dirty="0"/>
          </a:p>
        </p:txBody>
      </p:sp>
      <p:pic>
        <p:nvPicPr>
          <p:cNvPr id="32772" name="Picture 4" descr="C:\Documents and Settings\vanckocs\Local Settings\Temporary Internet Files\Content.IE5\FVOREPSY\MC9002810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6134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108093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7924800" cy="4267200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Daren Potter, Visiting Instructor, Natural Sciences</a:t>
            </a:r>
          </a:p>
          <a:p>
            <a:r>
              <a:rPr lang="en-US" sz="1800" dirty="0" err="1" smtClean="0">
                <a:latin typeface="+mj-lt"/>
              </a:rPr>
              <a:t>Najam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Razvi</a:t>
            </a:r>
            <a:r>
              <a:rPr lang="en-US" sz="1800" dirty="0" smtClean="0">
                <a:latin typeface="+mj-lt"/>
              </a:rPr>
              <a:t>, Adjunct, Business &amp; Liberal Arts &amp; Sciences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William Reightmyer, </a:t>
            </a:r>
            <a:r>
              <a:rPr lang="en-US" sz="1800" dirty="0" smtClean="0">
                <a:latin typeface="+mj-lt"/>
              </a:rPr>
              <a:t>Laborer</a:t>
            </a:r>
          </a:p>
          <a:p>
            <a:r>
              <a:rPr lang="en-US" sz="1800" dirty="0" smtClean="0">
                <a:latin typeface="+mj-lt"/>
              </a:rPr>
              <a:t>James Robinson, Electrician</a:t>
            </a:r>
          </a:p>
          <a:p>
            <a:r>
              <a:rPr lang="en-US" sz="1800" dirty="0" smtClean="0">
                <a:latin typeface="+mj-lt"/>
              </a:rPr>
              <a:t>Jennifer Schanz, Maintenance Helper</a:t>
            </a:r>
          </a:p>
          <a:p>
            <a:r>
              <a:rPr lang="en-US" sz="1800" dirty="0" smtClean="0">
                <a:latin typeface="+mj-lt"/>
              </a:rPr>
              <a:t>Brandon </a:t>
            </a:r>
            <a:r>
              <a:rPr lang="en-US" sz="1800" dirty="0" err="1" smtClean="0">
                <a:latin typeface="+mj-lt"/>
              </a:rPr>
              <a:t>Schoenecker</a:t>
            </a:r>
            <a:r>
              <a:rPr lang="en-US" sz="1800" dirty="0" smtClean="0">
                <a:latin typeface="+mj-lt"/>
              </a:rPr>
              <a:t>, Cleaner</a:t>
            </a:r>
          </a:p>
          <a:p>
            <a:r>
              <a:rPr lang="en-US" sz="1800" dirty="0" smtClean="0">
                <a:latin typeface="+mj-lt"/>
              </a:rPr>
              <a:t>Bridgette </a:t>
            </a:r>
            <a:r>
              <a:rPr lang="en-US" sz="1800" dirty="0" err="1" smtClean="0">
                <a:latin typeface="+mj-lt"/>
              </a:rPr>
              <a:t>Sharlow</a:t>
            </a:r>
            <a:r>
              <a:rPr lang="en-US" sz="1800" dirty="0" smtClean="0">
                <a:latin typeface="+mj-lt"/>
              </a:rPr>
              <a:t>, Adjunct,  JCCC, Human Development &amp; Behavioral Science</a:t>
            </a:r>
          </a:p>
          <a:p>
            <a:r>
              <a:rPr lang="en-US" sz="1800" dirty="0" smtClean="0">
                <a:latin typeface="+mj-lt"/>
              </a:rPr>
              <a:t>Peter </a:t>
            </a:r>
            <a:r>
              <a:rPr lang="en-US" sz="1800" dirty="0" err="1" smtClean="0">
                <a:latin typeface="+mj-lt"/>
              </a:rPr>
              <a:t>Shulman</a:t>
            </a:r>
            <a:r>
              <a:rPr lang="en-US" sz="1800" dirty="0" smtClean="0">
                <a:latin typeface="+mj-lt"/>
              </a:rPr>
              <a:t>, Adjunct, Liberal Studies</a:t>
            </a:r>
          </a:p>
          <a:p>
            <a:r>
              <a:rPr lang="en-US" sz="1800" dirty="0" smtClean="0">
                <a:latin typeface="+mj-lt"/>
              </a:rPr>
              <a:t>Laura Skinner, IST, Natural Sciences</a:t>
            </a:r>
          </a:p>
          <a:p>
            <a:r>
              <a:rPr lang="en-US" sz="1800" dirty="0" smtClean="0">
                <a:latin typeface="+mj-lt"/>
              </a:rPr>
              <a:t>Alysha Stephens, MERITS Coordinator</a:t>
            </a:r>
          </a:p>
          <a:p>
            <a:r>
              <a:rPr lang="en-US" sz="1800" dirty="0" smtClean="0">
                <a:latin typeface="+mj-lt"/>
              </a:rPr>
              <a:t>Michele Strobeck, Adjunct, Ag &amp; Food Mgt.</a:t>
            </a:r>
          </a:p>
          <a:p>
            <a:r>
              <a:rPr lang="en-US" sz="1800" dirty="0" smtClean="0">
                <a:latin typeface="+mj-lt"/>
              </a:rPr>
              <a:t>Teddi Wilcox, Special Admissions Asst.</a:t>
            </a:r>
          </a:p>
          <a:p>
            <a:r>
              <a:rPr lang="en-US" sz="1800" dirty="0" smtClean="0">
                <a:latin typeface="+mj-lt"/>
              </a:rPr>
              <a:t>Molly Young, ESL Tutor</a:t>
            </a:r>
            <a:endParaRPr lang="en-US" sz="18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5122" name="Picture 2" descr="C:\Users\vanckocs\AppData\Local\Microsoft\Windows\Temporary Internet Files\Content.IE5\2IIFSJF2\MC900071138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5123">
            <a:off x="6498801" y="4006659"/>
            <a:ext cx="2136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358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Promotions/Position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8458200" cy="4724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Bob Blanchard to Plumber &amp; Steamfitter</a:t>
            </a:r>
          </a:p>
          <a:p>
            <a:r>
              <a:rPr lang="en-US" sz="2400" dirty="0" smtClean="0">
                <a:latin typeface="+mj-lt"/>
              </a:rPr>
              <a:t>Adam Brodie to Laborer</a:t>
            </a:r>
          </a:p>
          <a:p>
            <a:r>
              <a:rPr lang="en-US" sz="2400" dirty="0" smtClean="0">
                <a:latin typeface="+mj-lt"/>
              </a:rPr>
              <a:t>Stuart Ferguson to Visiting Instructor</a:t>
            </a:r>
          </a:p>
          <a:p>
            <a:r>
              <a:rPr lang="en-US" sz="2400" dirty="0" smtClean="0">
                <a:latin typeface="+mj-lt"/>
              </a:rPr>
              <a:t>Stanley Gunderson to Maintenance Asst. (Painter)</a:t>
            </a:r>
          </a:p>
          <a:p>
            <a:r>
              <a:rPr lang="en-US" sz="2400" dirty="0" smtClean="0">
                <a:latin typeface="+mj-lt"/>
              </a:rPr>
              <a:t>Chad Hisert to Staff Associate</a:t>
            </a:r>
          </a:p>
          <a:p>
            <a:r>
              <a:rPr lang="en-US" sz="2400" dirty="0" smtClean="0">
                <a:latin typeface="+mj-lt"/>
              </a:rPr>
              <a:t>Roger Kennedy to Maintenance Asst. (Carpenter)</a:t>
            </a:r>
          </a:p>
          <a:p>
            <a:r>
              <a:rPr lang="en-US" sz="2400" dirty="0" smtClean="0">
                <a:latin typeface="+mj-lt"/>
              </a:rPr>
              <a:t>Josephine Motyl to Staff Associate</a:t>
            </a:r>
          </a:p>
        </p:txBody>
      </p:sp>
      <p:pic>
        <p:nvPicPr>
          <p:cNvPr id="7170" name="Picture 2" descr="C:\Users\vanckocs\AppData\Local\Microsoft\Windows\Temporary Internet Files\Content.IE5\ETNVB8ZC\MC900434766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171843"/>
            <a:ext cx="1676399" cy="3162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882536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Promotions/Position Changes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438400" y="2362200"/>
            <a:ext cx="6400800" cy="33528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Donna Pesta to Director of Student Success Ctr.</a:t>
            </a:r>
          </a:p>
          <a:p>
            <a:r>
              <a:rPr lang="en-US" sz="2400" dirty="0">
                <a:latin typeface="+mj-lt"/>
              </a:rPr>
              <a:t>Michael Petersen to Painter</a:t>
            </a:r>
          </a:p>
          <a:p>
            <a:r>
              <a:rPr lang="en-US" sz="2400" dirty="0">
                <a:latin typeface="+mj-lt"/>
              </a:rPr>
              <a:t>Debra Richards to Asst. Director of </a:t>
            </a:r>
            <a:r>
              <a:rPr lang="en-US" sz="2400" dirty="0" smtClean="0">
                <a:latin typeface="+mj-lt"/>
              </a:rPr>
              <a:t>Admissions</a:t>
            </a:r>
          </a:p>
          <a:p>
            <a:r>
              <a:rPr lang="en-US" sz="2400" dirty="0" smtClean="0">
                <a:latin typeface="+mj-lt"/>
              </a:rPr>
              <a:t>Timothy Tefft to Janitor</a:t>
            </a:r>
          </a:p>
          <a:p>
            <a:r>
              <a:rPr lang="en-US" sz="2400" dirty="0" smtClean="0">
                <a:latin typeface="+mj-lt"/>
              </a:rPr>
              <a:t>Dr. Tara Winter to Asst. VP for Enrollment Mgt.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6146" name="Picture 2" descr="C:\Users\vanckocs\AppData\Local\Microsoft\Windows\Temporary Internet Files\Content.IE5\2IIFSJF2\MP90044909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1676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562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Retirements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9530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Frances Amodeo</a:t>
            </a:r>
          </a:p>
          <a:p>
            <a:r>
              <a:rPr lang="en-US" sz="2400" dirty="0" smtClean="0">
                <a:latin typeface="+mj-lt"/>
              </a:rPr>
              <a:t>Nancy Burton</a:t>
            </a:r>
          </a:p>
          <a:p>
            <a:r>
              <a:rPr lang="en-US" sz="2400" dirty="0" smtClean="0">
                <a:latin typeface="+mj-lt"/>
              </a:rPr>
              <a:t>Clifford DaVis</a:t>
            </a:r>
          </a:p>
          <a:p>
            <a:r>
              <a:rPr lang="en-US" sz="2400" dirty="0" smtClean="0">
                <a:latin typeface="+mj-lt"/>
              </a:rPr>
              <a:t>Deborah DeWitt</a:t>
            </a:r>
          </a:p>
          <a:p>
            <a:r>
              <a:rPr lang="en-US" sz="2400" dirty="0" smtClean="0">
                <a:latin typeface="+mj-lt"/>
              </a:rPr>
              <a:t>Dennis DeWitt</a:t>
            </a:r>
          </a:p>
          <a:p>
            <a:r>
              <a:rPr lang="en-US" sz="2400" dirty="0" smtClean="0">
                <a:latin typeface="+mj-lt"/>
              </a:rPr>
              <a:t>Patricia Lepore Moody</a:t>
            </a:r>
          </a:p>
          <a:p>
            <a:r>
              <a:rPr lang="en-US" sz="2400" dirty="0" smtClean="0">
                <a:latin typeface="+mj-lt"/>
              </a:rPr>
              <a:t>Richard Sparling</a:t>
            </a:r>
          </a:p>
          <a:p>
            <a:r>
              <a:rPr lang="en-US" sz="2400" dirty="0" smtClean="0">
                <a:latin typeface="+mj-lt"/>
              </a:rPr>
              <a:t>Dr. Joseph Sprague</a:t>
            </a:r>
            <a:endParaRPr lang="en-US" sz="2400" dirty="0">
              <a:latin typeface="+mj-lt"/>
            </a:endParaRPr>
          </a:p>
        </p:txBody>
      </p:sp>
      <p:pic>
        <p:nvPicPr>
          <p:cNvPr id="7170" name="Picture 2" descr="C:\Users\vanckocs\AppData\Local\Microsoft\Windows\Temporary Internet Files\Content.IE5\5YYMM84P\MC90010522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422142" cy="18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Sabbatical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Dr. Gail Wentworth – spring semester at the Brazelton Center in Boston</a:t>
            </a:r>
            <a:endParaRPr lang="en-US" sz="2400" dirty="0">
              <a:latin typeface="+mj-lt"/>
            </a:endParaRPr>
          </a:p>
        </p:txBody>
      </p:sp>
      <p:pic>
        <p:nvPicPr>
          <p:cNvPr id="8194" name="Picture 2" descr="C:\Users\vanckocs\AppData\Local\Microsoft\Windows\Temporary Internet Files\Content.IE5\SQUVLI2Q\MP900049997[2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71553">
            <a:off x="704850" y="2625852"/>
            <a:ext cx="3657600" cy="24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774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2011-12 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533400" y="2133600"/>
            <a:ext cx="5943600" cy="37338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Middle States</a:t>
            </a:r>
          </a:p>
          <a:p>
            <a:r>
              <a:rPr lang="en-US" sz="4000" dirty="0" smtClean="0">
                <a:latin typeface="+mj-lt"/>
              </a:rPr>
              <a:t>Enrollment</a:t>
            </a:r>
          </a:p>
          <a:p>
            <a:r>
              <a:rPr lang="en-US" sz="4000" dirty="0" smtClean="0">
                <a:latin typeface="+mj-lt"/>
              </a:rPr>
              <a:t>Campus Appearance</a:t>
            </a:r>
            <a:endParaRPr lang="en-US" sz="4000" dirty="0">
              <a:latin typeface="+mj-lt"/>
            </a:endParaRPr>
          </a:p>
        </p:txBody>
      </p:sp>
      <p:pic>
        <p:nvPicPr>
          <p:cNvPr id="9219" name="Picture 3" descr="C:\Users\vanckocs\AppData\Local\Microsoft\Windows\Temporary Internet Files\Content.IE5\0N9YLGA0\MC9003668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1931822" cy="28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52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webinar NL 3-08</Template>
  <TotalTime>5637</TotalTime>
  <Words>1970</Words>
  <Application>Microsoft Office PowerPoint</Application>
  <PresentationFormat>On-screen Show (4:3)</PresentationFormat>
  <Paragraphs>281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Refined</vt:lpstr>
      <vt:lpstr>Spring Forum 2013</vt:lpstr>
      <vt:lpstr>Introductions</vt:lpstr>
      <vt:lpstr>Introductions</vt:lpstr>
      <vt:lpstr>Introductions</vt:lpstr>
      <vt:lpstr>Promotions/Position Changes</vt:lpstr>
      <vt:lpstr>Promotions/Position Changes</vt:lpstr>
      <vt:lpstr>Retirements</vt:lpstr>
      <vt:lpstr>Sabbatical</vt:lpstr>
      <vt:lpstr>2011-12 Goals</vt:lpstr>
      <vt:lpstr>Middle States</vt:lpstr>
      <vt:lpstr>Enrollment Update</vt:lpstr>
      <vt:lpstr>Campus Appearance</vt:lpstr>
      <vt:lpstr>Campus Appearance</vt:lpstr>
      <vt:lpstr>Campus Appearance</vt:lpstr>
      <vt:lpstr>2012-2013  College Goals</vt:lpstr>
      <vt:lpstr>Student Success</vt:lpstr>
      <vt:lpstr>Student Success</vt:lpstr>
      <vt:lpstr>Student Success</vt:lpstr>
      <vt:lpstr>Student Success</vt:lpstr>
      <vt:lpstr>Student Success - Web</vt:lpstr>
      <vt:lpstr>Academic Prioritization Plan</vt:lpstr>
      <vt:lpstr>Administrative Prioritization</vt:lpstr>
      <vt:lpstr>Budget Update</vt:lpstr>
      <vt:lpstr>Business &amp; Finance Update</vt:lpstr>
      <vt:lpstr>Business &amp; Finance Update Cont.</vt:lpstr>
      <vt:lpstr>Improved Services </vt:lpstr>
      <vt:lpstr>Improved Services</vt:lpstr>
      <vt:lpstr>Improved Services</vt:lpstr>
      <vt:lpstr>College Advancement - Foundation</vt:lpstr>
      <vt:lpstr>College Advancement - Alumni</vt:lpstr>
      <vt:lpstr>Advancement – Grants &amp; Sponsored Programs</vt:lpstr>
      <vt:lpstr>Shared Services</vt:lpstr>
      <vt:lpstr>Shared Services</vt:lpstr>
      <vt:lpstr>Kudos</vt:lpstr>
      <vt:lpstr>Kudos</vt:lpstr>
      <vt:lpstr>Announcements – Upcoming Events</vt:lpstr>
    </vt:vector>
  </TitlesOfParts>
  <Company>SUNY Delhi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Forum 2012</dc:title>
  <dc:creator>vanckocs</dc:creator>
  <cp:lastModifiedBy>Amy Healy</cp:lastModifiedBy>
  <cp:revision>235</cp:revision>
  <cp:lastPrinted>2012-01-09T21:15:56Z</cp:lastPrinted>
  <dcterms:created xsi:type="dcterms:W3CDTF">2012-01-09T13:43:28Z</dcterms:created>
  <dcterms:modified xsi:type="dcterms:W3CDTF">2013-02-06T14:10:29Z</dcterms:modified>
</cp:coreProperties>
</file>