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6" r:id="rId3"/>
    <p:sldId id="262" r:id="rId4"/>
    <p:sldId id="258" r:id="rId5"/>
    <p:sldId id="259" r:id="rId6"/>
    <p:sldId id="260" r:id="rId7"/>
    <p:sldId id="270" r:id="rId8"/>
    <p:sldId id="268" r:id="rId9"/>
    <p:sldId id="269" r:id="rId10"/>
    <p:sldId id="261" r:id="rId11"/>
    <p:sldId id="263" r:id="rId12"/>
    <p:sldId id="264" r:id="rId13"/>
    <p:sldId id="265" r:id="rId14"/>
    <p:sldId id="266" r:id="rId15"/>
    <p:sldId id="271" r:id="rId16"/>
    <p:sldId id="274" r:id="rId17"/>
    <p:sldId id="272" r:id="rId18"/>
    <p:sldId id="273" r:id="rId19"/>
    <p:sldId id="275" r:id="rId20"/>
    <p:sldId id="282" r:id="rId21"/>
    <p:sldId id="276" r:id="rId22"/>
    <p:sldId id="267" r:id="rId23"/>
    <p:sldId id="279" r:id="rId24"/>
    <p:sldId id="280" r:id="rId25"/>
    <p:sldId id="278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A996D-E251-4A5F-9B9E-DA82CEE8E6BC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20340-7ECA-4891-9C74-FBEAED259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85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20340-7ECA-4891-9C74-FBEAED2594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17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8054-E38E-453E-B0C6-7D464FD9A2DC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CB8E-FD33-47C4-A5C1-053997D2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3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8054-E38E-453E-B0C6-7D464FD9A2DC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CB8E-FD33-47C4-A5C1-053997D2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8054-E38E-453E-B0C6-7D464FD9A2DC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CB8E-FD33-47C4-A5C1-053997D2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5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8054-E38E-453E-B0C6-7D464FD9A2DC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CB8E-FD33-47C4-A5C1-053997D2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7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8054-E38E-453E-B0C6-7D464FD9A2DC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CB8E-FD33-47C4-A5C1-053997D2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8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8054-E38E-453E-B0C6-7D464FD9A2DC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CB8E-FD33-47C4-A5C1-053997D2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7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8054-E38E-453E-B0C6-7D464FD9A2DC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CB8E-FD33-47C4-A5C1-053997D2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8054-E38E-453E-B0C6-7D464FD9A2DC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CB8E-FD33-47C4-A5C1-053997D2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8054-E38E-453E-B0C6-7D464FD9A2DC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CB8E-FD33-47C4-A5C1-053997D2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4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8054-E38E-453E-B0C6-7D464FD9A2DC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CB8E-FD33-47C4-A5C1-053997D2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5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8054-E38E-453E-B0C6-7D464FD9A2DC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CB8E-FD33-47C4-A5C1-053997D2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4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88054-E38E-453E-B0C6-7D464FD9A2DC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7CB8E-FD33-47C4-A5C1-053997D2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7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bleskill.edu/about/administrative-offices/business-affairs/travel.asp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912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9600" b="1" dirty="0" smtClean="0">
                <a:latin typeface="Algerian" panose="04020705040A02060702" pitchFamily="82" charset="0"/>
                <a:cs typeface="Aharoni" panose="02010803020104030203" pitchFamily="2" charset="-79"/>
              </a:rPr>
              <a:t>TRAVELING FOR SUNY COBLESKILL</a:t>
            </a:r>
            <a:endParaRPr lang="en-US" sz="9600" b="1" dirty="0"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303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LODGING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1" y="2319918"/>
            <a:ext cx="8040223" cy="3086531"/>
          </a:xfrm>
        </p:spPr>
      </p:pic>
      <p:sp>
        <p:nvSpPr>
          <p:cNvPr id="5" name="TextBox 4"/>
          <p:cNvSpPr txBox="1"/>
          <p:nvPr/>
        </p:nvSpPr>
        <p:spPr>
          <a:xfrm>
            <a:off x="5029200" y="6096001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Castle Howard, Yorkshire, UK</a:t>
            </a:r>
          </a:p>
        </p:txBody>
      </p:sp>
    </p:spTree>
    <p:extLst>
      <p:ext uri="{BB962C8B-B14F-4D97-AF65-F5344CB8AC3E}">
        <p14:creationId xmlns:p14="http://schemas.microsoft.com/office/powerpoint/2010/main" val="8968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Lodging and Meal Per Diems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2057402"/>
            <a:ext cx="6096000" cy="4068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Two Methods for Reimbursement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	</a:t>
            </a:r>
            <a:r>
              <a:rPr lang="en-US" dirty="0" err="1" smtClean="0"/>
              <a:t>Unreceipted</a:t>
            </a:r>
            <a:r>
              <a:rPr lang="en-US" dirty="0" smtClean="0"/>
              <a:t> Method 			(Method 1)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	Receipted Method 			(Method 2)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14600"/>
            <a:ext cx="2362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8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Unreceipted</a:t>
            </a:r>
            <a:r>
              <a:rPr lang="en-US" dirty="0" smtClean="0"/>
              <a:t> Method</a:t>
            </a:r>
            <a:br>
              <a:rPr lang="en-US" dirty="0" smtClean="0"/>
            </a:br>
            <a:r>
              <a:rPr lang="en-US" dirty="0" smtClean="0"/>
              <a:t>(Method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Method 1 - Provides a daily flat rate allowance for meals, lodging and incidental expenses regardless of where lodging is obtained.</a:t>
            </a:r>
          </a:p>
          <a:p>
            <a:pPr marL="0" indent="0">
              <a:buNone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100" dirty="0" smtClean="0"/>
              <a:t>New </a:t>
            </a:r>
            <a:r>
              <a:rPr lang="en-US" sz="3100" dirty="0"/>
              <a:t>York City and Nassau, Suffolk, Rockland and </a:t>
            </a:r>
            <a:br>
              <a:rPr lang="en-US" sz="3100" dirty="0"/>
            </a:br>
            <a:r>
              <a:rPr lang="en-US" sz="3100" dirty="0"/>
              <a:t>Westchester </a:t>
            </a:r>
            <a:r>
              <a:rPr lang="en-US" sz="3100" dirty="0" smtClean="0"/>
              <a:t>Counties					$50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 smtClean="0"/>
              <a:t>Cities </a:t>
            </a:r>
            <a:r>
              <a:rPr lang="en-US" sz="3100" dirty="0"/>
              <a:t>of Albany, Binghamton, Buffalo, Rochester, </a:t>
            </a:r>
            <a:br>
              <a:rPr lang="en-US" sz="3100" dirty="0"/>
            </a:br>
            <a:r>
              <a:rPr lang="en-US" sz="3100" dirty="0"/>
              <a:t>Syracuse and their respective surrounding </a:t>
            </a:r>
            <a:br>
              <a:rPr lang="en-US" sz="3100" dirty="0"/>
            </a:br>
            <a:r>
              <a:rPr lang="en-US" sz="3100" dirty="0"/>
              <a:t>metropolitan </a:t>
            </a:r>
            <a:r>
              <a:rPr lang="en-US" sz="3100" dirty="0" smtClean="0"/>
              <a:t>Areas					$40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 smtClean="0"/>
              <a:t>All </a:t>
            </a:r>
            <a:r>
              <a:rPr lang="en-US" sz="3100" dirty="0"/>
              <a:t>other locations in New York State </a:t>
            </a:r>
            <a:r>
              <a:rPr lang="en-US" sz="3100" dirty="0" smtClean="0"/>
              <a:t>			$</a:t>
            </a:r>
            <a:r>
              <a:rPr lang="en-US" sz="3100" dirty="0"/>
              <a:t>35 </a:t>
            </a:r>
            <a:endParaRPr lang="en-US" sz="31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100" dirty="0" smtClean="0"/>
              <a:t>Out </a:t>
            </a:r>
            <a:r>
              <a:rPr lang="en-US" sz="3100" dirty="0"/>
              <a:t>of State (this includes any out of state tax) </a:t>
            </a:r>
            <a:r>
              <a:rPr lang="en-US" sz="3100" dirty="0" smtClean="0"/>
              <a:t>	$</a:t>
            </a:r>
            <a:r>
              <a:rPr lang="en-US" sz="3100" dirty="0"/>
              <a:t>50 </a:t>
            </a:r>
          </a:p>
        </p:txBody>
      </p:sp>
    </p:spTree>
    <p:extLst>
      <p:ext uri="{BB962C8B-B14F-4D97-AF65-F5344CB8AC3E}">
        <p14:creationId xmlns:p14="http://schemas.microsoft.com/office/powerpoint/2010/main" val="426022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Receipted Method</a:t>
            </a:r>
            <a:br>
              <a:rPr lang="en-US" dirty="0" smtClean="0"/>
            </a:br>
            <a:r>
              <a:rPr lang="en-US" dirty="0" smtClean="0"/>
              <a:t>(Method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100" dirty="0" smtClean="0"/>
              <a:t>Method 2 – Provides reimbursement for actual lodging AND an allowance for meals based on federal reimbursement rates for the county of lodging.  </a:t>
            </a:r>
          </a:p>
          <a:p>
            <a:pPr marL="514350" indent="-514350">
              <a:buAutoNum type="arabicPeriod"/>
            </a:pPr>
            <a:r>
              <a:rPr lang="en-US" sz="2600" dirty="0" smtClean="0"/>
              <a:t>Itemized Receipts are REQUIRED for lodging but not for meals.</a:t>
            </a:r>
          </a:p>
          <a:p>
            <a:pPr marL="514350" indent="-514350">
              <a:buAutoNum type="arabicPeriod"/>
            </a:pPr>
            <a:r>
              <a:rPr lang="en-US" sz="2600" dirty="0" smtClean="0"/>
              <a:t>Travelers are eligible for the maximum per diems for each day they are in overnight travel status (Includes dinner the first night and breakfast the next day.)</a:t>
            </a:r>
          </a:p>
          <a:p>
            <a:pPr marL="514350" indent="-514350">
              <a:buAutoNum type="arabicPeriod"/>
            </a:pPr>
            <a:r>
              <a:rPr lang="en-US" sz="2600" dirty="0" smtClean="0"/>
              <a:t>Travelers may be eligible for an additional breakfast and/or dinner depending on when required to leave and when they return.</a:t>
            </a:r>
          </a:p>
          <a:p>
            <a:pPr marL="0" indent="0">
              <a:buNone/>
            </a:pPr>
            <a:endParaRPr lang="en-US" sz="2400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Lodging Sales Tax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2" y="1524002"/>
            <a:ext cx="3822009" cy="4906963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81000" y="1524001"/>
            <a:ext cx="3886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All NYS Lodging is NYS Sales Tax Exempt!</a:t>
            </a:r>
          </a:p>
          <a:p>
            <a:endParaRPr lang="en-US" sz="1000" dirty="0" smtClean="0"/>
          </a:p>
          <a:p>
            <a:r>
              <a:rPr lang="en-US" dirty="0" smtClean="0"/>
              <a:t>Travelers must provide a NYS Tax and Finance Exemption Certification, ST-129</a:t>
            </a:r>
            <a:r>
              <a:rPr lang="en-US" dirty="0"/>
              <a:t> </a:t>
            </a:r>
            <a:r>
              <a:rPr lang="en-US" dirty="0" smtClean="0"/>
              <a:t>when </a:t>
            </a:r>
            <a:r>
              <a:rPr lang="en-US" dirty="0"/>
              <a:t>checking in to a </a:t>
            </a:r>
            <a:r>
              <a:rPr lang="en-US" dirty="0" smtClean="0"/>
              <a:t>hotel.</a:t>
            </a:r>
          </a:p>
          <a:p>
            <a:endParaRPr lang="en-US" sz="1000" dirty="0"/>
          </a:p>
          <a:p>
            <a:r>
              <a:rPr lang="en-US" dirty="0" smtClean="0"/>
              <a:t>It is the Travelers responsibility to ensure that sales tax is not charged.  The Traveler must seek a sales tax adjustment/refund if tax was charged.</a:t>
            </a:r>
          </a:p>
          <a:p>
            <a:endParaRPr lang="en-US" sz="1000" dirty="0" smtClean="0"/>
          </a:p>
          <a:p>
            <a:r>
              <a:rPr lang="en-US" dirty="0" smtClean="0"/>
              <a:t>The Traveler will be personally liable for sales tax charged , and will not be reimbursed for sales tax, and may be required to reimburse the campus for sales tax.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1906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Receipts – MUST be Itemized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95400"/>
            <a:ext cx="3505200" cy="4251313"/>
          </a:xfr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3493008" cy="4267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400" y="563880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Both of these are examples of unacceptable receipts.  The invoice on the left is not itemized. The invoice on the right includes Alcohol.             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ALCOHOL MAY NOT BE PURCHASED!!!</a:t>
            </a:r>
          </a:p>
        </p:txBody>
      </p:sp>
    </p:spTree>
    <p:extLst>
      <p:ext uri="{BB962C8B-B14F-4D97-AF65-F5344CB8AC3E}">
        <p14:creationId xmlns:p14="http://schemas.microsoft.com/office/powerpoint/2010/main" val="2417431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Acceptable Receipt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43001"/>
            <a:ext cx="4648200" cy="4495800"/>
          </a:xfrm>
        </p:spPr>
      </p:pic>
      <p:sp>
        <p:nvSpPr>
          <p:cNvPr id="5" name="TextBox 4"/>
          <p:cNvSpPr txBox="1"/>
          <p:nvPr/>
        </p:nvSpPr>
        <p:spPr>
          <a:xfrm>
            <a:off x="381000" y="5638801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is an acceptable invoice.  This receipt is itemized, does not include alcohol, and tax IS appropriate when charged out of state.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9386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Conference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219200"/>
            <a:ext cx="3810000" cy="5224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 smtClean="0"/>
              <a:t>Occasionally, travelers must attend conferences sponsored by other organizations at venues which exceed the maximum lodging rate. 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300" dirty="0" smtClean="0"/>
              <a:t>Travelers must obtain Prior approval from Business Affairs to exceed the maximum lodging rate.  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300" dirty="0" smtClean="0"/>
              <a:t>Justification must accompany the Request to Exceed Maximum Lodging Rates Form.</a:t>
            </a:r>
            <a:endParaRPr lang="en-US" sz="23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4185974" cy="520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87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Other Reimbursable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Acceptable Reimbursable Items </a:t>
            </a:r>
            <a:r>
              <a:rPr lang="en-US" u="sng" dirty="0" smtClean="0"/>
              <a:t>with Receipts </a:t>
            </a:r>
            <a:r>
              <a:rPr lang="en-US" dirty="0" smtClean="0"/>
              <a:t>include: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sz="2800" dirty="0" smtClean="0"/>
              <a:t>Business-related Telephone Calls</a:t>
            </a:r>
          </a:p>
          <a:p>
            <a:r>
              <a:rPr lang="en-US" sz="2800" dirty="0" smtClean="0"/>
              <a:t>Internet Connection Fees</a:t>
            </a:r>
          </a:p>
          <a:p>
            <a:r>
              <a:rPr lang="en-US" sz="2800" dirty="0" smtClean="0"/>
              <a:t>Baggage Transfer and Storage</a:t>
            </a:r>
          </a:p>
          <a:p>
            <a:r>
              <a:rPr lang="en-US" sz="2800" dirty="0" smtClean="0"/>
              <a:t>Parking</a:t>
            </a:r>
          </a:p>
          <a:p>
            <a:r>
              <a:rPr lang="en-US" sz="2800" dirty="0" smtClean="0"/>
              <a:t>Taxi or Shuttle Charges</a:t>
            </a:r>
          </a:p>
          <a:p>
            <a:r>
              <a:rPr lang="en-US" sz="2800" dirty="0" smtClean="0"/>
              <a:t>Tolls</a:t>
            </a:r>
          </a:p>
          <a:p>
            <a:pPr marL="0" indent="0">
              <a:buNone/>
            </a:pPr>
            <a:r>
              <a:rPr lang="en-US" dirty="0" smtClean="0"/>
              <a:t>To be considered reimbursable, these expenses must be reasonable, actual AND necessary.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93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NON-Reimbursable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906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Unacceptable items include:</a:t>
            </a:r>
          </a:p>
          <a:p>
            <a:r>
              <a:rPr lang="en-US" dirty="0" smtClean="0"/>
              <a:t>Parking Tickets</a:t>
            </a:r>
          </a:p>
          <a:p>
            <a:r>
              <a:rPr lang="en-US" dirty="0" smtClean="0"/>
              <a:t>Speeding Tickets</a:t>
            </a:r>
          </a:p>
          <a:p>
            <a:r>
              <a:rPr lang="en-US" dirty="0" smtClean="0"/>
              <a:t>Laundry Service</a:t>
            </a:r>
          </a:p>
          <a:p>
            <a:r>
              <a:rPr lang="en-US" dirty="0" smtClean="0"/>
              <a:t>Valet Service</a:t>
            </a:r>
          </a:p>
          <a:p>
            <a:r>
              <a:rPr lang="en-US" dirty="0" smtClean="0"/>
              <a:t>Seat Upgrades</a:t>
            </a:r>
          </a:p>
          <a:p>
            <a:r>
              <a:rPr lang="en-US" dirty="0" smtClean="0"/>
              <a:t>New York State Taxes</a:t>
            </a:r>
          </a:p>
          <a:p>
            <a:r>
              <a:rPr lang="en-US" dirty="0" smtClean="0"/>
              <a:t>Personal Charges</a:t>
            </a:r>
          </a:p>
          <a:p>
            <a:r>
              <a:rPr lang="en-US" dirty="0" smtClean="0"/>
              <a:t>Fees associated w/Flight or Train changes for personal reasons</a:t>
            </a:r>
          </a:p>
          <a:p>
            <a:r>
              <a:rPr lang="en-US" dirty="0" smtClean="0"/>
              <a:t>Personal Travel passports and travel VISAs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60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1295401"/>
            <a:ext cx="3657600" cy="1523999"/>
          </a:xfrm>
        </p:spPr>
        <p:txBody>
          <a:bodyPr/>
          <a:lstStyle/>
          <a:p>
            <a:r>
              <a:rPr lang="en-US" dirty="0" smtClean="0"/>
              <a:t>TRAVELING??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1628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Why do you need to travel?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What are your responsibilities?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What forms will you need?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What is the process?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Where may I find more travel guidelines?</a:t>
            </a:r>
          </a:p>
          <a:p>
            <a:endParaRPr lang="en-US" dirty="0"/>
          </a:p>
        </p:txBody>
      </p:sp>
      <p:pic>
        <p:nvPicPr>
          <p:cNvPr id="1030" name="Picture 6" descr="C:\Users\grossll\AppData\Local\Microsoft\Windows\Temporary Internet Files\Content.IE5\IJXI0T53\MP90040037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343400" cy="33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62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6781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94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Travel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334000"/>
          </a:xfrm>
        </p:spPr>
        <p:txBody>
          <a:bodyPr>
            <a:noAutofit/>
          </a:bodyPr>
          <a:lstStyle/>
          <a:p>
            <a:r>
              <a:rPr lang="en-US" sz="2500" dirty="0" smtClean="0"/>
              <a:t>Travel Cards (</a:t>
            </a:r>
            <a:r>
              <a:rPr lang="en-US" sz="2500" dirty="0" smtClean="0"/>
              <a:t>T-Card and </a:t>
            </a:r>
            <a:r>
              <a:rPr lang="en-US" sz="2500" dirty="0" err="1" smtClean="0"/>
              <a:t>NETCard</a:t>
            </a:r>
            <a:r>
              <a:rPr lang="en-US" sz="2500" dirty="0" smtClean="0"/>
              <a:t>) </a:t>
            </a:r>
            <a:r>
              <a:rPr lang="en-US" sz="2500" dirty="0" smtClean="0"/>
              <a:t>are issued to the individual traveler.</a:t>
            </a:r>
          </a:p>
          <a:p>
            <a:r>
              <a:rPr lang="en-US" sz="2500" dirty="0" smtClean="0"/>
              <a:t>Each traveler is responsible for the charges on their </a:t>
            </a:r>
            <a:r>
              <a:rPr lang="en-US" sz="2500" dirty="0" smtClean="0"/>
              <a:t>T-Card or </a:t>
            </a:r>
            <a:r>
              <a:rPr lang="en-US" sz="2500" dirty="0" err="1" smtClean="0"/>
              <a:t>NETCard</a:t>
            </a:r>
            <a:r>
              <a:rPr lang="en-US" sz="2500" dirty="0" smtClean="0"/>
              <a:t>.</a:t>
            </a:r>
            <a:endParaRPr lang="en-US" sz="2500" dirty="0" smtClean="0"/>
          </a:p>
          <a:p>
            <a:r>
              <a:rPr lang="en-US" sz="2500" dirty="0" smtClean="0"/>
              <a:t>Charges for other travelers </a:t>
            </a:r>
            <a:r>
              <a:rPr lang="en-US" sz="2500" u="sng" dirty="0" smtClean="0">
                <a:solidFill>
                  <a:srgbClr val="FF0000"/>
                </a:solidFill>
              </a:rPr>
              <a:t>MAY NOT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/>
              <a:t>be charged on the travelers T-Card</a:t>
            </a:r>
            <a:r>
              <a:rPr lang="en-US" sz="2500" dirty="0" smtClean="0"/>
              <a:t>.  </a:t>
            </a:r>
            <a:r>
              <a:rPr lang="en-US" sz="2500" dirty="0" err="1" smtClean="0"/>
              <a:t>NETCards</a:t>
            </a:r>
            <a:r>
              <a:rPr lang="en-US" sz="2500" dirty="0" smtClean="0"/>
              <a:t> are the exception (IE. Team Travel)</a:t>
            </a:r>
            <a:endParaRPr lang="en-US" sz="2500" dirty="0" smtClean="0"/>
          </a:p>
          <a:p>
            <a:r>
              <a:rPr lang="en-US" sz="2500" dirty="0" smtClean="0"/>
              <a:t>Travelers may use their cards to purchase their meals.  Meals </a:t>
            </a:r>
            <a:r>
              <a:rPr lang="en-US" sz="2500" u="sng" dirty="0" smtClean="0">
                <a:solidFill>
                  <a:srgbClr val="FF0000"/>
                </a:solidFill>
              </a:rPr>
              <a:t>MAY NOT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/>
              <a:t>exceed the per diem rate, and travelers will not receive reimbursement for the difference between the meal per diem and the cost of meal charged to the T-card</a:t>
            </a:r>
            <a:r>
              <a:rPr lang="en-US" sz="2500" dirty="0" smtClean="0"/>
              <a:t>.</a:t>
            </a:r>
          </a:p>
          <a:p>
            <a:r>
              <a:rPr lang="en-US" sz="2500" dirty="0" smtClean="0"/>
              <a:t>Travelers </a:t>
            </a:r>
            <a:r>
              <a:rPr lang="en-US" sz="2500" u="sng" dirty="0" smtClean="0">
                <a:solidFill>
                  <a:srgbClr val="FF0000"/>
                </a:solidFill>
              </a:rPr>
              <a:t>MAY NOT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/>
              <a:t>use their card(s) for CAS, Research Foundation, Cobleskill Foundation, Alumni Association, Student Government and/or Booster Club.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516045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Trip Reimbursements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Travelers may be reimbursed for breakfast and/or dinner for day trips based on departure and return times. (One hour before normal work time, and two hours later the normal work ending time.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Breakfast reimbursement - $5.00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Dinner reimbursement -	$12.00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Please Note:  Day Trip Reimbursements ARE reportable as income to the IRS.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61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Travel Vouchers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Travelers must complete a Travel Voucher when seeking reimbursement as a result of work-related travel.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2800" dirty="0" smtClean="0"/>
              <a:t>All receipts must be attached to the Travel Voucher. (Employee Report of Travel Expenses and Claim for Payment, AC132)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2800" dirty="0" smtClean="0"/>
              <a:t>Travelers may not be reimbursed for any travel expenses prior to their departure date, and may not be reimbursed for lodging rates that exceed the maximum per diem rate.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73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Travel Voucher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If a traveler used both a travel card, and seeks reimbursement for expenses, the traveler </a:t>
            </a:r>
            <a:r>
              <a:rPr lang="en-US" sz="2800" dirty="0" smtClean="0"/>
              <a:t>must </a:t>
            </a:r>
            <a:r>
              <a:rPr lang="en-US" sz="2800" dirty="0"/>
              <a:t>copy </a:t>
            </a:r>
            <a:r>
              <a:rPr lang="en-US" sz="2800" dirty="0" smtClean="0"/>
              <a:t>the receipts.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sz="2800" dirty="0" smtClean="0"/>
              <a:t>Travel </a:t>
            </a:r>
            <a:r>
              <a:rPr lang="en-US" sz="2800" dirty="0"/>
              <a:t>Vouchers should be completed and provided to the Office of Business Affairs within two weeks after the trip has ended to ensure a timely reimbursement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1700" dirty="0" smtClean="0"/>
          </a:p>
          <a:p>
            <a:r>
              <a:rPr lang="en-US" sz="2800" dirty="0" smtClean="0"/>
              <a:t>Reimbursements are no longer provided on a separate check.  Reimbursements will be completed through a direct deposit to the account on file with Payroll.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64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Office of Business Affairs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Office of Business Affairs Travel web page contains the official guidelines for all state funded travel.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The travel guidelines for SUNY Cobleskill are available on the Travel Page at this link: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www.cobleskill.edu/about/administrative-offices/business-affairs/travel.asp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15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of Business Affairs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4210638" cy="2857899"/>
          </a:xfrm>
        </p:spPr>
      </p:pic>
      <p:sp>
        <p:nvSpPr>
          <p:cNvPr id="7" name="TextBox 6"/>
          <p:cNvSpPr txBox="1"/>
          <p:nvPr/>
        </p:nvSpPr>
        <p:spPr>
          <a:xfrm>
            <a:off x="685800" y="4953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Please contact us between the hours of 8 AM and 4:15 PM with any questions.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Thank you!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25291" y="2667000"/>
            <a:ext cx="36160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QUESTIONS???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89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Are My Responsibilities?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Justify the need for Travel</a:t>
            </a:r>
          </a:p>
          <a:p>
            <a:r>
              <a:rPr lang="en-US" dirty="0" smtClean="0"/>
              <a:t>Review and understand the Travel Guidelines </a:t>
            </a:r>
          </a:p>
          <a:p>
            <a:r>
              <a:rPr lang="en-US" dirty="0" smtClean="0"/>
              <a:t>Estimate Travel Expenses</a:t>
            </a:r>
          </a:p>
          <a:p>
            <a:r>
              <a:rPr lang="en-US" dirty="0"/>
              <a:t>Obtain Approval from Supervisor</a:t>
            </a:r>
          </a:p>
          <a:p>
            <a:r>
              <a:rPr lang="en-US" dirty="0" smtClean="0"/>
              <a:t>Submit a Travel Order in a timely manner</a:t>
            </a:r>
          </a:p>
          <a:p>
            <a:r>
              <a:rPr lang="en-US" dirty="0" smtClean="0"/>
              <a:t>Submit the Request to Exceed Maximum Lodging Rates prior to the trip, if necessary.</a:t>
            </a:r>
          </a:p>
          <a:p>
            <a:r>
              <a:rPr lang="en-US" dirty="0" smtClean="0"/>
              <a:t>Use a Travel Card or </a:t>
            </a:r>
            <a:r>
              <a:rPr lang="en-US" dirty="0" err="1" smtClean="0"/>
              <a:t>NETCard</a:t>
            </a:r>
            <a:r>
              <a:rPr lang="en-US" dirty="0" smtClean="0"/>
              <a:t> for Expenses</a:t>
            </a:r>
          </a:p>
          <a:p>
            <a:r>
              <a:rPr lang="en-US" dirty="0" smtClean="0"/>
              <a:t>Keep all Receipts</a:t>
            </a:r>
          </a:p>
          <a:p>
            <a:r>
              <a:rPr lang="en-US" dirty="0" smtClean="0"/>
              <a:t>Submit Travel Voucher and all Receipts</a:t>
            </a:r>
          </a:p>
          <a:p>
            <a:r>
              <a:rPr lang="en-US" dirty="0" smtClean="0"/>
              <a:t>Submit Receipts with Credit Card Statements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1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FORMS TO USE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Travel Order</a:t>
            </a:r>
          </a:p>
          <a:p>
            <a:pPr marL="0" indent="0">
              <a:buNone/>
            </a:pPr>
            <a:r>
              <a:rPr lang="en-US" dirty="0" smtClean="0"/>
              <a:t>Hotel Tax Exemption </a:t>
            </a:r>
          </a:p>
          <a:p>
            <a:pPr marL="0" indent="0">
              <a:buNone/>
            </a:pPr>
            <a:r>
              <a:rPr lang="en-US" dirty="0" smtClean="0"/>
              <a:t>Travel Voucher</a:t>
            </a:r>
          </a:p>
          <a:p>
            <a:pPr marL="0" indent="0">
              <a:buNone/>
            </a:pPr>
            <a:r>
              <a:rPr lang="en-US" dirty="0" smtClean="0"/>
              <a:t>Statement of Automobile Travel</a:t>
            </a:r>
          </a:p>
          <a:p>
            <a:pPr marL="0" indent="0">
              <a:buNone/>
            </a:pPr>
            <a:r>
              <a:rPr lang="en-US" dirty="0" smtClean="0"/>
              <a:t>Rental Car Policy</a:t>
            </a:r>
          </a:p>
          <a:p>
            <a:pPr marL="0" indent="0">
              <a:buNone/>
            </a:pPr>
            <a:r>
              <a:rPr lang="en-US" dirty="0" smtClean="0"/>
              <a:t>Request to Exceed Max Lodging Rates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100" dirty="0" smtClean="0"/>
              <a:t>All forms and travel policies may be found on the Office of Business Affairs webpage on the Travel page.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6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ESTIMATE THE COST OF THE 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2"/>
            <a:ext cx="8229600" cy="307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Conference Fees</a:t>
            </a:r>
          </a:p>
          <a:p>
            <a:pPr marL="0" indent="0">
              <a:buNone/>
            </a:pPr>
            <a:r>
              <a:rPr lang="en-US" dirty="0" smtClean="0"/>
              <a:t>Transportation</a:t>
            </a:r>
          </a:p>
          <a:p>
            <a:pPr marL="0" indent="0">
              <a:buNone/>
            </a:pPr>
            <a:r>
              <a:rPr lang="en-US" dirty="0" smtClean="0"/>
              <a:t>Lodging</a:t>
            </a:r>
          </a:p>
          <a:p>
            <a:pPr marL="0" indent="0">
              <a:buNone/>
            </a:pPr>
            <a:r>
              <a:rPr lang="en-US" dirty="0" smtClean="0"/>
              <a:t>Meals</a:t>
            </a:r>
          </a:p>
          <a:p>
            <a:pPr marL="0" indent="0">
              <a:buNone/>
            </a:pPr>
            <a:r>
              <a:rPr lang="en-US" dirty="0" smtClean="0"/>
              <a:t>Incidentals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grossll\AppData\Local\Microsoft\Windows\Temporary Internet Files\Content.IE5\EJI60TFW\MP90038279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67000"/>
            <a:ext cx="3429000" cy="244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71499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Please note:  SUNY Cobleskill does not issue Cash Advances to Travelers.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15200" y="60381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71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3048000" cy="914400"/>
          </a:xfrm>
        </p:spPr>
        <p:txBody>
          <a:bodyPr/>
          <a:lstStyle/>
          <a:p>
            <a:r>
              <a:rPr lang="en-US" dirty="0" smtClean="0"/>
              <a:t>Travel Order</a:t>
            </a:r>
            <a:endParaRPr lang="en-US" dirty="0"/>
          </a:p>
        </p:txBody>
      </p:sp>
      <p:pic>
        <p:nvPicPr>
          <p:cNvPr id="11" name="Content Placeholder 10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04800"/>
            <a:ext cx="5029200" cy="6248400"/>
          </a:xfrm>
          <a:ln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28600" y="1295400"/>
            <a:ext cx="3200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Travel Orders must include the traveler(s) name, destination, charge account, date/times of departure and return, purpose, reason for traveling, estimated travel expenses, and must be signed by the budget holder.</a:t>
            </a:r>
          </a:p>
          <a:p>
            <a:endParaRPr lang="en-US" dirty="0"/>
          </a:p>
          <a:p>
            <a:r>
              <a:rPr lang="en-US" dirty="0" smtClean="0"/>
              <a:t>Travel Orders must be completed and sent to the Business Office for all state funded travel.</a:t>
            </a:r>
          </a:p>
          <a:p>
            <a:endParaRPr lang="en-US" dirty="0" smtClean="0"/>
          </a:p>
          <a:p>
            <a:r>
              <a:rPr lang="en-US" dirty="0" smtClean="0"/>
              <a:t>The Business Office will forward Travel Orders to Facilities so the traveler may reserve their vehicle through the Vehicle Reservation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Official Work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2"/>
            <a:ext cx="8229600" cy="4297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 traveler is considered to be in </a:t>
            </a:r>
            <a:r>
              <a:rPr lang="en-US" b="1" dirty="0" smtClean="0">
                <a:solidFill>
                  <a:srgbClr val="FF0000"/>
                </a:solidFill>
              </a:rPr>
              <a:t>Travel Status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AND Eligible </a:t>
            </a:r>
            <a:r>
              <a:rPr lang="en-US" dirty="0" smtClean="0"/>
              <a:t>for reimbursement of lodging, meals, transportation, and miscellaneous travel expenses when their destination is </a:t>
            </a:r>
            <a:r>
              <a:rPr lang="en-US" b="1" dirty="0" smtClean="0">
                <a:solidFill>
                  <a:srgbClr val="FF0000"/>
                </a:solidFill>
              </a:rPr>
              <a:t>more than 35 miles</a:t>
            </a:r>
            <a:r>
              <a:rPr lang="en-US" dirty="0" smtClean="0"/>
              <a:t> from </a:t>
            </a:r>
            <a:r>
              <a:rPr lang="en-US" b="1" dirty="0" smtClean="0">
                <a:solidFill>
                  <a:srgbClr val="FF0000"/>
                </a:solidFill>
              </a:rPr>
              <a:t>BOTH</a:t>
            </a:r>
            <a:r>
              <a:rPr lang="en-US" dirty="0" smtClean="0"/>
              <a:t> their official work station and their home.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Fees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Conference Fees may be charged to a Travel Card or a Procurement Card</a:t>
            </a:r>
          </a:p>
          <a:p>
            <a:r>
              <a:rPr lang="en-US" dirty="0" smtClean="0"/>
              <a:t>Confirmation of the charge must be retained and submitted with the credit card statement.</a:t>
            </a:r>
          </a:p>
          <a:p>
            <a:r>
              <a:rPr lang="en-US" dirty="0" smtClean="0"/>
              <a:t>If charging to a personal card, reimbursement will be completed after the trip has been completed.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6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Fleet vehicles must be used for all state travel, if available.</a:t>
            </a:r>
          </a:p>
          <a:p>
            <a:r>
              <a:rPr lang="en-US" dirty="0" smtClean="0"/>
              <a:t>Drivers must be 18, and must meet the requirements of the License Event Notification System (LENS).</a:t>
            </a:r>
          </a:p>
          <a:p>
            <a:r>
              <a:rPr lang="en-US" dirty="0" smtClean="0"/>
              <a:t>Fleet reservations may be requested through the Vehicle Reservations system on </a:t>
            </a:r>
            <a:r>
              <a:rPr lang="en-US" dirty="0" err="1" smtClean="0"/>
              <a:t>Sharepoint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Personal vehicles may only be used when a Fleet Vehicle is unavailable, or a rental is not feasible, or when the traveler is not seeking reimbursement for mileage or fuel.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6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1223</Words>
  <Application>Microsoft Office PowerPoint</Application>
  <PresentationFormat>On-screen Show (4:3)</PresentationFormat>
  <Paragraphs>146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TRAVELING FOR SUNY COBLESKILL</vt:lpstr>
      <vt:lpstr>TRAVELING??</vt:lpstr>
      <vt:lpstr>What Are My Responsibilities?</vt:lpstr>
      <vt:lpstr>FORMS TO USE</vt:lpstr>
      <vt:lpstr>ESTIMATE THE COST OF THE TRIP</vt:lpstr>
      <vt:lpstr>Travel Order</vt:lpstr>
      <vt:lpstr>Official Work Station</vt:lpstr>
      <vt:lpstr>Conference Fees</vt:lpstr>
      <vt:lpstr>Transportation</vt:lpstr>
      <vt:lpstr>LODGING</vt:lpstr>
      <vt:lpstr>Lodging and Meal Per Diems</vt:lpstr>
      <vt:lpstr>Unreceipted Method (Method 1)</vt:lpstr>
      <vt:lpstr>Receipted Method (Method 2)</vt:lpstr>
      <vt:lpstr>Lodging Sales Tax</vt:lpstr>
      <vt:lpstr>Receipts – MUST be Itemized</vt:lpstr>
      <vt:lpstr>Acceptable Receipt</vt:lpstr>
      <vt:lpstr>Conference Considerations</vt:lpstr>
      <vt:lpstr>Other Reimbursable Expenses</vt:lpstr>
      <vt:lpstr>NON-Reimbursable Expenses</vt:lpstr>
      <vt:lpstr>PowerPoint Presentation</vt:lpstr>
      <vt:lpstr>Travel Cards</vt:lpstr>
      <vt:lpstr>Day Trip Reimbursements</vt:lpstr>
      <vt:lpstr>Travel Vouchers</vt:lpstr>
      <vt:lpstr>Travel Voucher - Continued</vt:lpstr>
      <vt:lpstr>Office of Business Affairs</vt:lpstr>
      <vt:lpstr>Office of Business Affairs</vt:lpstr>
    </vt:vector>
  </TitlesOfParts>
  <Company>SUNY Cobleskill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TRAVELING??</dc:title>
  <dc:creator>SUNY Cobleskill</dc:creator>
  <cp:lastModifiedBy>SUNY Cobleskill</cp:lastModifiedBy>
  <cp:revision>44</cp:revision>
  <dcterms:created xsi:type="dcterms:W3CDTF">2013-12-06T20:47:05Z</dcterms:created>
  <dcterms:modified xsi:type="dcterms:W3CDTF">2015-08-17T15:50:53Z</dcterms:modified>
</cp:coreProperties>
</file>