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3"/>
  </p:notesMasterIdLst>
  <p:handoutMasterIdLst>
    <p:handoutMasterId r:id="rId44"/>
  </p:handoutMasterIdLst>
  <p:sldIdLst>
    <p:sldId id="256" r:id="rId2"/>
    <p:sldId id="299" r:id="rId3"/>
    <p:sldId id="306" r:id="rId4"/>
    <p:sldId id="305"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6" r:id="rId21"/>
    <p:sldId id="300" r:id="rId22"/>
    <p:sldId id="278" r:id="rId23"/>
    <p:sldId id="279" r:id="rId24"/>
    <p:sldId id="280" r:id="rId25"/>
    <p:sldId id="281" r:id="rId26"/>
    <p:sldId id="282" r:id="rId27"/>
    <p:sldId id="283" r:id="rId28"/>
    <p:sldId id="301" r:id="rId29"/>
    <p:sldId id="284" r:id="rId30"/>
    <p:sldId id="308" r:id="rId31"/>
    <p:sldId id="285" r:id="rId32"/>
    <p:sldId id="287" r:id="rId33"/>
    <p:sldId id="286" r:id="rId34"/>
    <p:sldId id="294" r:id="rId35"/>
    <p:sldId id="295" r:id="rId36"/>
    <p:sldId id="291" r:id="rId37"/>
    <p:sldId id="304" r:id="rId38"/>
    <p:sldId id="296" r:id="rId39"/>
    <p:sldId id="297" r:id="rId40"/>
    <p:sldId id="307" r:id="rId41"/>
    <p:sldId id="298" r:id="rId42"/>
  </p:sldIdLst>
  <p:sldSz cx="9144000" cy="6858000" type="screen4x3"/>
  <p:notesSz cx="7053263" cy="93567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09" d="100"/>
          <a:sy n="109" d="100"/>
        </p:scale>
        <p:origin x="-438"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7836"/>
          </a:xfrm>
          <a:prstGeom prst="rect">
            <a:avLst/>
          </a:prstGeom>
        </p:spPr>
        <p:txBody>
          <a:bodyPr vert="horz" lIns="93763" tIns="46881" rIns="93763" bIns="46881" rtlCol="0"/>
          <a:lstStyle>
            <a:lvl1pPr algn="l">
              <a:defRPr sz="1200"/>
            </a:lvl1pPr>
          </a:lstStyle>
          <a:p>
            <a:endParaRPr lang="en-US"/>
          </a:p>
        </p:txBody>
      </p:sp>
      <p:sp>
        <p:nvSpPr>
          <p:cNvPr id="3" name="Date Placeholder 2"/>
          <p:cNvSpPr>
            <a:spLocks noGrp="1"/>
          </p:cNvSpPr>
          <p:nvPr>
            <p:ph type="dt" sz="quarter" idx="1"/>
          </p:nvPr>
        </p:nvSpPr>
        <p:spPr>
          <a:xfrm>
            <a:off x="3995217" y="0"/>
            <a:ext cx="3056414" cy="467836"/>
          </a:xfrm>
          <a:prstGeom prst="rect">
            <a:avLst/>
          </a:prstGeom>
        </p:spPr>
        <p:txBody>
          <a:bodyPr vert="horz" lIns="93763" tIns="46881" rIns="93763" bIns="46881" rtlCol="0"/>
          <a:lstStyle>
            <a:lvl1pPr algn="r">
              <a:defRPr sz="1200"/>
            </a:lvl1pPr>
          </a:lstStyle>
          <a:p>
            <a:fld id="{E897E8FE-A149-4850-B9DB-597B163ECD97}" type="datetimeFigureOut">
              <a:rPr lang="en-US" smtClean="0"/>
              <a:t>5/24/2012</a:t>
            </a:fld>
            <a:endParaRPr lang="en-US"/>
          </a:p>
        </p:txBody>
      </p:sp>
      <p:sp>
        <p:nvSpPr>
          <p:cNvPr id="4" name="Footer Placeholder 3"/>
          <p:cNvSpPr>
            <a:spLocks noGrp="1"/>
          </p:cNvSpPr>
          <p:nvPr>
            <p:ph type="ftr" sz="quarter" idx="2"/>
          </p:nvPr>
        </p:nvSpPr>
        <p:spPr>
          <a:xfrm>
            <a:off x="0" y="8887265"/>
            <a:ext cx="3056414" cy="467836"/>
          </a:xfrm>
          <a:prstGeom prst="rect">
            <a:avLst/>
          </a:prstGeom>
        </p:spPr>
        <p:txBody>
          <a:bodyPr vert="horz" lIns="93763" tIns="46881" rIns="93763" bIns="46881" rtlCol="0" anchor="b"/>
          <a:lstStyle>
            <a:lvl1pPr algn="l">
              <a:defRPr sz="1200"/>
            </a:lvl1pPr>
          </a:lstStyle>
          <a:p>
            <a:endParaRPr lang="en-US"/>
          </a:p>
        </p:txBody>
      </p:sp>
      <p:sp>
        <p:nvSpPr>
          <p:cNvPr id="5" name="Slide Number Placeholder 4"/>
          <p:cNvSpPr>
            <a:spLocks noGrp="1"/>
          </p:cNvSpPr>
          <p:nvPr>
            <p:ph type="sldNum" sz="quarter" idx="3"/>
          </p:nvPr>
        </p:nvSpPr>
        <p:spPr>
          <a:xfrm>
            <a:off x="3995217" y="8887265"/>
            <a:ext cx="3056414" cy="467836"/>
          </a:xfrm>
          <a:prstGeom prst="rect">
            <a:avLst/>
          </a:prstGeom>
        </p:spPr>
        <p:txBody>
          <a:bodyPr vert="horz" lIns="93763" tIns="46881" rIns="93763" bIns="46881" rtlCol="0" anchor="b"/>
          <a:lstStyle>
            <a:lvl1pPr algn="r">
              <a:defRPr sz="1200"/>
            </a:lvl1pPr>
          </a:lstStyle>
          <a:p>
            <a:fld id="{21E9D612-FC97-44CC-8BD8-186C0ACE4849}" type="slidenum">
              <a:rPr lang="en-US" smtClean="0"/>
              <a:t>‹#›</a:t>
            </a:fld>
            <a:endParaRPr lang="en-US"/>
          </a:p>
        </p:txBody>
      </p:sp>
    </p:spTree>
    <p:extLst>
      <p:ext uri="{BB962C8B-B14F-4D97-AF65-F5344CB8AC3E}">
        <p14:creationId xmlns:p14="http://schemas.microsoft.com/office/powerpoint/2010/main" val="32628756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5938" cy="4683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95738" y="0"/>
            <a:ext cx="3055937" cy="468313"/>
          </a:xfrm>
          <a:prstGeom prst="rect">
            <a:avLst/>
          </a:prstGeom>
        </p:spPr>
        <p:txBody>
          <a:bodyPr vert="horz" lIns="91440" tIns="45720" rIns="91440" bIns="45720" rtlCol="0"/>
          <a:lstStyle>
            <a:lvl1pPr algn="r">
              <a:defRPr sz="1200"/>
            </a:lvl1pPr>
          </a:lstStyle>
          <a:p>
            <a:fld id="{C2604B8A-FAEE-490D-9EF4-29DBD6C0851D}" type="datetimeFigureOut">
              <a:rPr lang="en-US" smtClean="0"/>
              <a:t>5/24/2012</a:t>
            </a:fld>
            <a:endParaRPr lang="en-US"/>
          </a:p>
        </p:txBody>
      </p:sp>
      <p:sp>
        <p:nvSpPr>
          <p:cNvPr id="4" name="Slide Image Placeholder 3"/>
          <p:cNvSpPr>
            <a:spLocks noGrp="1" noRot="1" noChangeAspect="1"/>
          </p:cNvSpPr>
          <p:nvPr>
            <p:ph type="sldImg" idx="2"/>
          </p:nvPr>
        </p:nvSpPr>
        <p:spPr>
          <a:xfrm>
            <a:off x="1189038" y="701675"/>
            <a:ext cx="4676775" cy="35083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4850" y="4445000"/>
            <a:ext cx="5643563" cy="42100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86825"/>
            <a:ext cx="3055938" cy="46831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95738" y="8886825"/>
            <a:ext cx="3055937" cy="468313"/>
          </a:xfrm>
          <a:prstGeom prst="rect">
            <a:avLst/>
          </a:prstGeom>
        </p:spPr>
        <p:txBody>
          <a:bodyPr vert="horz" lIns="91440" tIns="45720" rIns="91440" bIns="45720" rtlCol="0" anchor="b"/>
          <a:lstStyle>
            <a:lvl1pPr algn="r">
              <a:defRPr sz="1200"/>
            </a:lvl1pPr>
          </a:lstStyle>
          <a:p>
            <a:fld id="{9B4E1E73-B73D-41C0-9932-D406A76F5D88}" type="slidenum">
              <a:rPr lang="en-US" smtClean="0"/>
              <a:t>‹#›</a:t>
            </a:fld>
            <a:endParaRPr lang="en-US"/>
          </a:p>
        </p:txBody>
      </p:sp>
    </p:spTree>
    <p:extLst>
      <p:ext uri="{BB962C8B-B14F-4D97-AF65-F5344CB8AC3E}">
        <p14:creationId xmlns:p14="http://schemas.microsoft.com/office/powerpoint/2010/main" val="9524611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smtClean="0"/>
              <a:t>People usually hear about Title IX in the context of college sports, whether it’s sports being added or cut or discussions about how to create proportionality among opportunities for men and women to participate in college athletics. </a:t>
            </a:r>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7631" indent="-287550">
              <a:defRPr>
                <a:solidFill>
                  <a:schemeClr val="tx1"/>
                </a:solidFill>
                <a:latin typeface="Calibri" pitchFamily="34" charset="0"/>
              </a:defRPr>
            </a:lvl2pPr>
            <a:lvl3pPr marL="1150201" indent="-230040">
              <a:defRPr>
                <a:solidFill>
                  <a:schemeClr val="tx1"/>
                </a:solidFill>
                <a:latin typeface="Calibri" pitchFamily="34" charset="0"/>
              </a:defRPr>
            </a:lvl3pPr>
            <a:lvl4pPr marL="1610281" indent="-230040">
              <a:defRPr>
                <a:solidFill>
                  <a:schemeClr val="tx1"/>
                </a:solidFill>
                <a:latin typeface="Calibri" pitchFamily="34" charset="0"/>
              </a:defRPr>
            </a:lvl4pPr>
            <a:lvl5pPr marL="2070362" indent="-230040">
              <a:defRPr>
                <a:solidFill>
                  <a:schemeClr val="tx1"/>
                </a:solidFill>
                <a:latin typeface="Calibri" pitchFamily="34" charset="0"/>
              </a:defRPr>
            </a:lvl5pPr>
            <a:lvl6pPr marL="2530442" indent="-230040" fontAlgn="base">
              <a:spcBef>
                <a:spcPct val="0"/>
              </a:spcBef>
              <a:spcAft>
                <a:spcPct val="0"/>
              </a:spcAft>
              <a:defRPr>
                <a:solidFill>
                  <a:schemeClr val="tx1"/>
                </a:solidFill>
                <a:latin typeface="Calibri" pitchFamily="34" charset="0"/>
              </a:defRPr>
            </a:lvl6pPr>
            <a:lvl7pPr marL="2990522" indent="-230040" fontAlgn="base">
              <a:spcBef>
                <a:spcPct val="0"/>
              </a:spcBef>
              <a:spcAft>
                <a:spcPct val="0"/>
              </a:spcAft>
              <a:defRPr>
                <a:solidFill>
                  <a:schemeClr val="tx1"/>
                </a:solidFill>
                <a:latin typeface="Calibri" pitchFamily="34" charset="0"/>
              </a:defRPr>
            </a:lvl7pPr>
            <a:lvl8pPr marL="3450603" indent="-230040" fontAlgn="base">
              <a:spcBef>
                <a:spcPct val="0"/>
              </a:spcBef>
              <a:spcAft>
                <a:spcPct val="0"/>
              </a:spcAft>
              <a:defRPr>
                <a:solidFill>
                  <a:schemeClr val="tx1"/>
                </a:solidFill>
                <a:latin typeface="Calibri" pitchFamily="34" charset="0"/>
              </a:defRPr>
            </a:lvl8pPr>
            <a:lvl9pPr marL="3910683" indent="-23004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4A0088C3-14FA-4FF6-9E66-44DA9CB24104}" type="slidenum">
              <a:rPr lang="en-US"/>
              <a:pPr fontAlgn="base">
                <a:spcBef>
                  <a:spcPct val="0"/>
                </a:spcBef>
                <a:spcAft>
                  <a:spcPct val="0"/>
                </a:spcAft>
              </a:pPr>
              <a:t>29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smtClean="0"/>
              <a:t>Title IX Guidance from OCR mandates training for the campus community—employees and students—because education will play a major role in making the campus grievance procedures effective.  One key is being able to identify sex discrimination if you see it or experience it.  Next you’ll need to know how to report it. </a:t>
            </a: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7631" indent="-287550">
              <a:defRPr>
                <a:solidFill>
                  <a:schemeClr val="tx1"/>
                </a:solidFill>
                <a:latin typeface="Calibri" pitchFamily="34" charset="0"/>
              </a:defRPr>
            </a:lvl2pPr>
            <a:lvl3pPr marL="1150201" indent="-230040">
              <a:defRPr>
                <a:solidFill>
                  <a:schemeClr val="tx1"/>
                </a:solidFill>
                <a:latin typeface="Calibri" pitchFamily="34" charset="0"/>
              </a:defRPr>
            </a:lvl3pPr>
            <a:lvl4pPr marL="1610281" indent="-230040">
              <a:defRPr>
                <a:solidFill>
                  <a:schemeClr val="tx1"/>
                </a:solidFill>
                <a:latin typeface="Calibri" pitchFamily="34" charset="0"/>
              </a:defRPr>
            </a:lvl4pPr>
            <a:lvl5pPr marL="2070362" indent="-230040">
              <a:defRPr>
                <a:solidFill>
                  <a:schemeClr val="tx1"/>
                </a:solidFill>
                <a:latin typeface="Calibri" pitchFamily="34" charset="0"/>
              </a:defRPr>
            </a:lvl5pPr>
            <a:lvl6pPr marL="2530442" indent="-230040" fontAlgn="base">
              <a:spcBef>
                <a:spcPct val="0"/>
              </a:spcBef>
              <a:spcAft>
                <a:spcPct val="0"/>
              </a:spcAft>
              <a:defRPr>
                <a:solidFill>
                  <a:schemeClr val="tx1"/>
                </a:solidFill>
                <a:latin typeface="Calibri" pitchFamily="34" charset="0"/>
              </a:defRPr>
            </a:lvl6pPr>
            <a:lvl7pPr marL="2990522" indent="-230040" fontAlgn="base">
              <a:spcBef>
                <a:spcPct val="0"/>
              </a:spcBef>
              <a:spcAft>
                <a:spcPct val="0"/>
              </a:spcAft>
              <a:defRPr>
                <a:solidFill>
                  <a:schemeClr val="tx1"/>
                </a:solidFill>
                <a:latin typeface="Calibri" pitchFamily="34" charset="0"/>
              </a:defRPr>
            </a:lvl7pPr>
            <a:lvl8pPr marL="3450603" indent="-230040" fontAlgn="base">
              <a:spcBef>
                <a:spcPct val="0"/>
              </a:spcBef>
              <a:spcAft>
                <a:spcPct val="0"/>
              </a:spcAft>
              <a:defRPr>
                <a:solidFill>
                  <a:schemeClr val="tx1"/>
                </a:solidFill>
                <a:latin typeface="Calibri" pitchFamily="34" charset="0"/>
              </a:defRPr>
            </a:lvl8pPr>
            <a:lvl9pPr marL="3910683" indent="-23004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C05E26ED-9739-49EF-8D62-3975712F3C61}" type="slidenum">
              <a:rPr lang="en-US">
                <a:solidFill>
                  <a:prstClr val="black"/>
                </a:solidFill>
              </a:rPr>
              <a:pPr fontAlgn="base">
                <a:spcBef>
                  <a:spcPct val="0"/>
                </a:spcBef>
                <a:spcAft>
                  <a:spcPct val="0"/>
                </a:spcAft>
              </a:pPr>
              <a:t>30</a:t>
            </a:fld>
            <a:endParaRPr lang="en-US">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smtClean="0"/>
              <a:t>Title IX Guidance from OCR mandates training for the campus community—employees and students—because education will play a major role in making the campus grievance procedures effective.  One key is being able to identify sex discrimination if you see it or experience it.  Next you’ll need to know how to report it. </a:t>
            </a: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7631" indent="-287550">
              <a:defRPr>
                <a:solidFill>
                  <a:schemeClr val="tx1"/>
                </a:solidFill>
                <a:latin typeface="Calibri" pitchFamily="34" charset="0"/>
              </a:defRPr>
            </a:lvl2pPr>
            <a:lvl3pPr marL="1150201" indent="-230040">
              <a:defRPr>
                <a:solidFill>
                  <a:schemeClr val="tx1"/>
                </a:solidFill>
                <a:latin typeface="Calibri" pitchFamily="34" charset="0"/>
              </a:defRPr>
            </a:lvl3pPr>
            <a:lvl4pPr marL="1610281" indent="-230040">
              <a:defRPr>
                <a:solidFill>
                  <a:schemeClr val="tx1"/>
                </a:solidFill>
                <a:latin typeface="Calibri" pitchFamily="34" charset="0"/>
              </a:defRPr>
            </a:lvl4pPr>
            <a:lvl5pPr marL="2070362" indent="-230040">
              <a:defRPr>
                <a:solidFill>
                  <a:schemeClr val="tx1"/>
                </a:solidFill>
                <a:latin typeface="Calibri" pitchFamily="34" charset="0"/>
              </a:defRPr>
            </a:lvl5pPr>
            <a:lvl6pPr marL="2530442" indent="-230040" fontAlgn="base">
              <a:spcBef>
                <a:spcPct val="0"/>
              </a:spcBef>
              <a:spcAft>
                <a:spcPct val="0"/>
              </a:spcAft>
              <a:defRPr>
                <a:solidFill>
                  <a:schemeClr val="tx1"/>
                </a:solidFill>
                <a:latin typeface="Calibri" pitchFamily="34" charset="0"/>
              </a:defRPr>
            </a:lvl6pPr>
            <a:lvl7pPr marL="2990522" indent="-230040" fontAlgn="base">
              <a:spcBef>
                <a:spcPct val="0"/>
              </a:spcBef>
              <a:spcAft>
                <a:spcPct val="0"/>
              </a:spcAft>
              <a:defRPr>
                <a:solidFill>
                  <a:schemeClr val="tx1"/>
                </a:solidFill>
                <a:latin typeface="Calibri" pitchFamily="34" charset="0"/>
              </a:defRPr>
            </a:lvl7pPr>
            <a:lvl8pPr marL="3450603" indent="-230040" fontAlgn="base">
              <a:spcBef>
                <a:spcPct val="0"/>
              </a:spcBef>
              <a:spcAft>
                <a:spcPct val="0"/>
              </a:spcAft>
              <a:defRPr>
                <a:solidFill>
                  <a:schemeClr val="tx1"/>
                </a:solidFill>
                <a:latin typeface="Calibri" pitchFamily="34" charset="0"/>
              </a:defRPr>
            </a:lvl8pPr>
            <a:lvl9pPr marL="3910683" indent="-23004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C05E26ED-9739-49EF-8D62-3975712F3C61}" type="slidenum">
              <a:rPr lang="en-US"/>
              <a:pPr fontAlgn="base">
                <a:spcBef>
                  <a:spcPct val="0"/>
                </a:spcBef>
                <a:spcAft>
                  <a:spcPct val="0"/>
                </a:spcAft>
              </a:pPr>
              <a:t>31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smtClean="0"/>
              <a:t>Sexual violence is the phrase OCR uses throughout the Dear Colleague letter to differentiate between verbal sexual harassment and physical sexual harassment.   Sexual violence is a physical form sexual harassment.  </a:t>
            </a:r>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7631" indent="-287550">
              <a:defRPr>
                <a:solidFill>
                  <a:schemeClr val="tx1"/>
                </a:solidFill>
                <a:latin typeface="Calibri" pitchFamily="34" charset="0"/>
              </a:defRPr>
            </a:lvl2pPr>
            <a:lvl3pPr marL="1150201" indent="-230040">
              <a:defRPr>
                <a:solidFill>
                  <a:schemeClr val="tx1"/>
                </a:solidFill>
                <a:latin typeface="Calibri" pitchFamily="34" charset="0"/>
              </a:defRPr>
            </a:lvl3pPr>
            <a:lvl4pPr marL="1610281" indent="-230040">
              <a:defRPr>
                <a:solidFill>
                  <a:schemeClr val="tx1"/>
                </a:solidFill>
                <a:latin typeface="Calibri" pitchFamily="34" charset="0"/>
              </a:defRPr>
            </a:lvl4pPr>
            <a:lvl5pPr marL="2070362" indent="-230040">
              <a:defRPr>
                <a:solidFill>
                  <a:schemeClr val="tx1"/>
                </a:solidFill>
                <a:latin typeface="Calibri" pitchFamily="34" charset="0"/>
              </a:defRPr>
            </a:lvl5pPr>
            <a:lvl6pPr marL="2530442" indent="-230040" fontAlgn="base">
              <a:spcBef>
                <a:spcPct val="0"/>
              </a:spcBef>
              <a:spcAft>
                <a:spcPct val="0"/>
              </a:spcAft>
              <a:defRPr>
                <a:solidFill>
                  <a:schemeClr val="tx1"/>
                </a:solidFill>
                <a:latin typeface="Calibri" pitchFamily="34" charset="0"/>
              </a:defRPr>
            </a:lvl6pPr>
            <a:lvl7pPr marL="2990522" indent="-230040" fontAlgn="base">
              <a:spcBef>
                <a:spcPct val="0"/>
              </a:spcBef>
              <a:spcAft>
                <a:spcPct val="0"/>
              </a:spcAft>
              <a:defRPr>
                <a:solidFill>
                  <a:schemeClr val="tx1"/>
                </a:solidFill>
                <a:latin typeface="Calibri" pitchFamily="34" charset="0"/>
              </a:defRPr>
            </a:lvl7pPr>
            <a:lvl8pPr marL="3450603" indent="-230040" fontAlgn="base">
              <a:spcBef>
                <a:spcPct val="0"/>
              </a:spcBef>
              <a:spcAft>
                <a:spcPct val="0"/>
              </a:spcAft>
              <a:defRPr>
                <a:solidFill>
                  <a:schemeClr val="tx1"/>
                </a:solidFill>
                <a:latin typeface="Calibri" pitchFamily="34" charset="0"/>
              </a:defRPr>
            </a:lvl8pPr>
            <a:lvl9pPr marL="3910683" indent="-23004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FA24DA1F-BF36-43BE-A574-72B7FB53F392}" type="slidenum">
              <a:rPr lang="en-US"/>
              <a:pPr fontAlgn="base">
                <a:spcBef>
                  <a:spcPct val="0"/>
                </a:spcBef>
                <a:spcAft>
                  <a:spcPct val="0"/>
                </a:spcAft>
              </a:pPr>
              <a:t>32</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7631" indent="-287550">
              <a:defRPr>
                <a:solidFill>
                  <a:schemeClr val="tx1"/>
                </a:solidFill>
                <a:latin typeface="Calibri" pitchFamily="34" charset="0"/>
              </a:defRPr>
            </a:lvl2pPr>
            <a:lvl3pPr marL="1150201" indent="-230040">
              <a:defRPr>
                <a:solidFill>
                  <a:schemeClr val="tx1"/>
                </a:solidFill>
                <a:latin typeface="Calibri" pitchFamily="34" charset="0"/>
              </a:defRPr>
            </a:lvl3pPr>
            <a:lvl4pPr marL="1610281" indent="-230040">
              <a:defRPr>
                <a:solidFill>
                  <a:schemeClr val="tx1"/>
                </a:solidFill>
                <a:latin typeface="Calibri" pitchFamily="34" charset="0"/>
              </a:defRPr>
            </a:lvl4pPr>
            <a:lvl5pPr marL="2070362" indent="-230040">
              <a:defRPr>
                <a:solidFill>
                  <a:schemeClr val="tx1"/>
                </a:solidFill>
                <a:latin typeface="Calibri" pitchFamily="34" charset="0"/>
              </a:defRPr>
            </a:lvl5pPr>
            <a:lvl6pPr marL="2530442" indent="-230040" fontAlgn="base">
              <a:spcBef>
                <a:spcPct val="0"/>
              </a:spcBef>
              <a:spcAft>
                <a:spcPct val="0"/>
              </a:spcAft>
              <a:defRPr>
                <a:solidFill>
                  <a:schemeClr val="tx1"/>
                </a:solidFill>
                <a:latin typeface="Calibri" pitchFamily="34" charset="0"/>
              </a:defRPr>
            </a:lvl6pPr>
            <a:lvl7pPr marL="2990522" indent="-230040" fontAlgn="base">
              <a:spcBef>
                <a:spcPct val="0"/>
              </a:spcBef>
              <a:spcAft>
                <a:spcPct val="0"/>
              </a:spcAft>
              <a:defRPr>
                <a:solidFill>
                  <a:schemeClr val="tx1"/>
                </a:solidFill>
                <a:latin typeface="Calibri" pitchFamily="34" charset="0"/>
              </a:defRPr>
            </a:lvl7pPr>
            <a:lvl8pPr marL="3450603" indent="-230040" fontAlgn="base">
              <a:spcBef>
                <a:spcPct val="0"/>
              </a:spcBef>
              <a:spcAft>
                <a:spcPct val="0"/>
              </a:spcAft>
              <a:defRPr>
                <a:solidFill>
                  <a:schemeClr val="tx1"/>
                </a:solidFill>
                <a:latin typeface="Calibri" pitchFamily="34" charset="0"/>
              </a:defRPr>
            </a:lvl8pPr>
            <a:lvl9pPr marL="3910683" indent="-23004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34E4AC4E-3344-40C9-A2C2-8BF075863927}" type="slidenum">
              <a:rPr lang="en-US"/>
              <a:pPr fontAlgn="base">
                <a:spcBef>
                  <a:spcPct val="0"/>
                </a:spcBef>
                <a:spcAft>
                  <a:spcPct val="0"/>
                </a:spcAft>
              </a:pPr>
              <a:t>33</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662B91-1209-4B20-98AD-966F34712951}" type="slidenum">
              <a:rPr lang="en-US" smtClean="0"/>
              <a:t>38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662B91-1209-4B20-98AD-966F34712951}" type="slidenum">
              <a:rPr lang="en-US" smtClean="0"/>
              <a:t>39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EC81DAD-DA8D-48DD-9C70-FD5787778C8A}" type="datetimeFigureOut">
              <a:rPr lang="en-US" smtClean="0"/>
              <a:t>5/24/2012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71A6FB-6632-4D26-A546-982862904B8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81DAD-DA8D-48DD-9C70-FD5787778C8A}" type="datetimeFigureOut">
              <a:rPr lang="en-US" smtClean="0"/>
              <a:t>5/24/2012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71A6FB-6632-4D26-A546-982862904B8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81DAD-DA8D-48DD-9C70-FD5787778C8A}" type="datetimeFigureOut">
              <a:rPr lang="en-US" smtClean="0"/>
              <a:t>5/24/2012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71A6FB-6632-4D26-A546-982862904B8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81DAD-DA8D-48DD-9C70-FD5787778C8A}" type="datetimeFigureOut">
              <a:rPr lang="en-US" smtClean="0"/>
              <a:t>5/24/2012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71A6FB-6632-4D26-A546-982862904B8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C81DAD-DA8D-48DD-9C70-FD5787778C8A}" type="datetimeFigureOut">
              <a:rPr lang="en-US" smtClean="0"/>
              <a:t>5/24/2012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71A6FB-6632-4D26-A546-982862904B8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EC81DAD-DA8D-48DD-9C70-FD5787778C8A}" type="datetimeFigureOut">
              <a:rPr lang="en-US" smtClean="0"/>
              <a:t>5/24/2012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71A6FB-6632-4D26-A546-982862904B8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C81DAD-DA8D-48DD-9C70-FD5787778C8A}" type="datetimeFigureOut">
              <a:rPr lang="en-US" smtClean="0"/>
              <a:t>5/24/2012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71A6FB-6632-4D26-A546-982862904B8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C81DAD-DA8D-48DD-9C70-FD5787778C8A}" type="datetimeFigureOut">
              <a:rPr lang="en-US" smtClean="0"/>
              <a:t>5/24/2012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71A6FB-6632-4D26-A546-982862904B8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C81DAD-DA8D-48DD-9C70-FD5787778C8A}" type="datetimeFigureOut">
              <a:rPr lang="en-US" smtClean="0"/>
              <a:t>5/24/2012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71A6FB-6632-4D26-A546-982862904B8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C81DAD-DA8D-48DD-9C70-FD5787778C8A}" type="datetimeFigureOut">
              <a:rPr lang="en-US" smtClean="0"/>
              <a:t>5/24/2012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71A6FB-6632-4D26-A546-982862904B85}"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8EC81DAD-DA8D-48DD-9C70-FD5787778C8A}" type="datetimeFigureOut">
              <a:rPr lang="en-US" smtClean="0"/>
              <a:t>5/24/2012</a:t>
            </a:fld>
            <a:endParaRPr lang="en-US"/>
          </a:p>
        </p:txBody>
      </p:sp>
      <p:sp>
        <p:nvSpPr>
          <p:cNvPr id="9" name="Slide Number Placeholder 8"/>
          <p:cNvSpPr>
            <a:spLocks noGrp="1"/>
          </p:cNvSpPr>
          <p:nvPr>
            <p:ph type="sldNum" sz="quarter" idx="11"/>
          </p:nvPr>
        </p:nvSpPr>
        <p:spPr/>
        <p:txBody>
          <a:bodyPr/>
          <a:lstStyle/>
          <a:p>
            <a:fld id="{5371A6FB-6632-4D26-A546-982862904B85}"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5371A6FB-6632-4D26-A546-982862904B85}"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8EC81DAD-DA8D-48DD-9C70-FD5787778C8A}" type="datetimeFigureOut">
              <a:rPr lang="en-US" smtClean="0"/>
              <a:t>5/24/2012</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hyperlink" Target="http://www.opdv.ny.gov/help/dvhotlines.html" TargetMode="External"/><Relationship Id="rId2" Type="http://schemas.openxmlformats.org/officeDocument/2006/relationships/hyperlink" Target="http://www.labor.ny.gov/workerprotection/safetyhealth/workplaceviolence.shtm" TargetMode="External"/><Relationship Id="rId1" Type="http://schemas.openxmlformats.org/officeDocument/2006/relationships/slideLayout" Target="../slideLayouts/slideLayout2.xml"/><Relationship Id="rId4" Type="http://schemas.openxmlformats.org/officeDocument/2006/relationships/hyperlink" Target="http://www.nysbalance.ny.gov/"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nysbalance.ny.gov/" TargetMode="External"/><Relationship Id="rId2" Type="http://schemas.openxmlformats.org/officeDocument/2006/relationships/hyperlink" Target="http://www.opdv.ny.gov/help/dvhotlines.html"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mailto:seastere@cobleskill.edu" TargetMode="External"/></Relationships>
</file>

<file path=ppt/slides/_rels/slide3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3" Type="http://schemas.openxmlformats.org/officeDocument/2006/relationships/hyperlink" Target="http://www.cobleskill.edu/about/administrative-offices/human-resources/sexual-harassment.asp" TargetMode="External"/><Relationship Id="rId2" Type="http://schemas.openxmlformats.org/officeDocument/2006/relationships/hyperlink" Target="http://www.cobleskill.edu/about/administrative-offices/human-resources/workplace-violence-video.asp" TargetMode="External"/><Relationship Id="rId1" Type="http://schemas.openxmlformats.org/officeDocument/2006/relationships/slideLayout" Target="../slideLayouts/slideLayout2.xml"/><Relationship Id="rId4" Type="http://schemas.openxmlformats.org/officeDocument/2006/relationships/hyperlink" Target="http://www.cobleskill.edu/hr"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81200"/>
            <a:ext cx="7543800" cy="2060575"/>
          </a:xfrm>
        </p:spPr>
        <p:txBody>
          <a:bodyPr/>
          <a:lstStyle/>
          <a:p>
            <a:pPr algn="ctr"/>
            <a:r>
              <a:rPr lang="en-US" sz="5400" dirty="0" smtClean="0"/>
              <a:t>Violence &amp; Harassment Prevention Training</a:t>
            </a:r>
            <a:endParaRPr lang="en-US" sz="5400" dirty="0"/>
          </a:p>
        </p:txBody>
      </p:sp>
      <p:sp>
        <p:nvSpPr>
          <p:cNvPr id="4" name="Subtitle 3"/>
          <p:cNvSpPr>
            <a:spLocks noGrp="1"/>
          </p:cNvSpPr>
          <p:nvPr>
            <p:ph type="subTitle" idx="1"/>
          </p:nvPr>
        </p:nvSpPr>
        <p:spPr>
          <a:xfrm>
            <a:off x="1981200" y="5334000"/>
            <a:ext cx="6461760" cy="1066800"/>
          </a:xfrm>
        </p:spPr>
        <p:txBody>
          <a:bodyPr/>
          <a:lstStyle/>
          <a:p>
            <a:pPr algn="r"/>
            <a:r>
              <a:rPr lang="en-US" dirty="0" smtClean="0"/>
              <a:t>State University of New York at Cobleskill</a:t>
            </a:r>
            <a:endParaRPr lang="en-US" dirty="0"/>
          </a:p>
        </p:txBody>
      </p:sp>
    </p:spTree>
    <p:extLst>
      <p:ext uri="{BB962C8B-B14F-4D97-AF65-F5344CB8AC3E}">
        <p14:creationId xmlns:p14="http://schemas.microsoft.com/office/powerpoint/2010/main" val="31133987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Recognize Red Flag Behavior: </a:t>
            </a:r>
            <a:br>
              <a:rPr lang="en-US" sz="3600" b="1" dirty="0" smtClean="0"/>
            </a:br>
            <a:r>
              <a:rPr lang="en-US" sz="2400" b="1" dirty="0" smtClean="0"/>
              <a:t>Signs Of Distress</a:t>
            </a:r>
            <a:endParaRPr lang="en-US" sz="2400" dirty="0"/>
          </a:p>
        </p:txBody>
      </p:sp>
      <p:sp>
        <p:nvSpPr>
          <p:cNvPr id="3" name="Content Placeholder 2"/>
          <p:cNvSpPr>
            <a:spLocks noGrp="1"/>
          </p:cNvSpPr>
          <p:nvPr>
            <p:ph idx="1"/>
          </p:nvPr>
        </p:nvSpPr>
        <p:spPr/>
        <p:txBody>
          <a:bodyPr>
            <a:normAutofit/>
          </a:bodyPr>
          <a:lstStyle/>
          <a:p>
            <a:r>
              <a:rPr lang="en-US" dirty="0" smtClean="0"/>
              <a:t>Sudden significant change in routine</a:t>
            </a:r>
          </a:p>
          <a:p>
            <a:r>
              <a:rPr lang="en-US" dirty="0" smtClean="0"/>
              <a:t>Extreme moodiness, depression, withdrawal, social isolation, lethargy</a:t>
            </a:r>
          </a:p>
          <a:p>
            <a:r>
              <a:rPr lang="en-US" dirty="0" smtClean="0"/>
              <a:t>Disruptive/risk-taking behavior</a:t>
            </a:r>
          </a:p>
          <a:p>
            <a:r>
              <a:rPr lang="en-US" dirty="0" smtClean="0"/>
              <a:t>Confusion or disorientation</a:t>
            </a:r>
          </a:p>
          <a:p>
            <a:r>
              <a:rPr lang="en-US" dirty="0" smtClean="0"/>
              <a:t>Defensiveness or blaming others for mistake</a:t>
            </a:r>
          </a:p>
          <a:p>
            <a:r>
              <a:rPr lang="en-US" dirty="0" smtClean="0"/>
              <a:t>Holding grudges</a:t>
            </a:r>
          </a:p>
          <a:p>
            <a:r>
              <a:rPr lang="en-US" dirty="0" smtClean="0"/>
              <a:t>Alcohol or drug dependence</a:t>
            </a:r>
          </a:p>
          <a:p>
            <a:r>
              <a:rPr lang="en-US" dirty="0" smtClean="0"/>
              <a:t>Increased absences</a:t>
            </a:r>
          </a:p>
          <a:p>
            <a:r>
              <a:rPr lang="en-US" dirty="0" smtClean="0"/>
              <a:t>Excessive activity, talking, or signs of agitation</a:t>
            </a:r>
          </a:p>
          <a:p>
            <a:r>
              <a:rPr lang="en-US" dirty="0" smtClean="0"/>
              <a:t>Red or swollen eyes</a:t>
            </a:r>
          </a:p>
          <a:p>
            <a:r>
              <a:rPr lang="en-US" dirty="0" smtClean="0"/>
              <a:t>Perspiring when work area is not hot </a:t>
            </a:r>
          </a:p>
          <a:p>
            <a:endParaRPr lang="en-US" dirty="0"/>
          </a:p>
        </p:txBody>
      </p:sp>
    </p:spTree>
    <p:extLst>
      <p:ext uri="{BB962C8B-B14F-4D97-AF65-F5344CB8AC3E}">
        <p14:creationId xmlns:p14="http://schemas.microsoft.com/office/powerpoint/2010/main" val="4454044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Recognize Red Flag Behavior: </a:t>
            </a:r>
            <a:br>
              <a:rPr lang="en-US" sz="3600" b="1" dirty="0" smtClean="0"/>
            </a:br>
            <a:r>
              <a:rPr lang="en-US" sz="2400" b="1" dirty="0" smtClean="0"/>
              <a:t>Signs of Distress in the Classroom</a:t>
            </a:r>
            <a:endParaRPr lang="en-US" sz="2400" b="1" dirty="0"/>
          </a:p>
        </p:txBody>
      </p:sp>
      <p:sp>
        <p:nvSpPr>
          <p:cNvPr id="3" name="Content Placeholder 2"/>
          <p:cNvSpPr>
            <a:spLocks noGrp="1"/>
          </p:cNvSpPr>
          <p:nvPr>
            <p:ph idx="1"/>
          </p:nvPr>
        </p:nvSpPr>
        <p:spPr/>
        <p:txBody>
          <a:bodyPr/>
          <a:lstStyle/>
          <a:p>
            <a:r>
              <a:rPr lang="en-US" dirty="0" smtClean="0"/>
              <a:t>Significant changes in behavior such as performance, absences, level of participation, interactions with classmates, dress, personal hygiene</a:t>
            </a:r>
          </a:p>
          <a:p>
            <a:r>
              <a:rPr lang="en-US" dirty="0" smtClean="0"/>
              <a:t>Argumentative, confrontational, antagonistic, or highly disruptive behavior</a:t>
            </a:r>
          </a:p>
          <a:p>
            <a:r>
              <a:rPr lang="en-US" dirty="0" smtClean="0"/>
              <a:t>Falling asleep in class</a:t>
            </a:r>
          </a:p>
          <a:p>
            <a:r>
              <a:rPr lang="en-US" dirty="0" smtClean="0"/>
              <a:t>Unusual or exaggerated emotional responses</a:t>
            </a:r>
          </a:p>
          <a:p>
            <a:endParaRPr lang="en-US" dirty="0"/>
          </a:p>
        </p:txBody>
      </p:sp>
    </p:spTree>
    <p:extLst>
      <p:ext uri="{BB962C8B-B14F-4D97-AF65-F5344CB8AC3E}">
        <p14:creationId xmlns:p14="http://schemas.microsoft.com/office/powerpoint/2010/main" val="13455361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Recognize Red Flag Behavior: </a:t>
            </a:r>
            <a:br>
              <a:rPr lang="en-US" sz="3600" b="1" dirty="0" smtClean="0"/>
            </a:br>
            <a:r>
              <a:rPr lang="en-US" sz="2400" b="1" dirty="0" smtClean="0"/>
              <a:t>Signs of Crisis</a:t>
            </a:r>
            <a:endParaRPr lang="en-US" sz="2400" dirty="0"/>
          </a:p>
        </p:txBody>
      </p:sp>
      <p:sp>
        <p:nvSpPr>
          <p:cNvPr id="3" name="Content Placeholder 2"/>
          <p:cNvSpPr>
            <a:spLocks noGrp="1"/>
          </p:cNvSpPr>
          <p:nvPr>
            <p:ph idx="1"/>
          </p:nvPr>
        </p:nvSpPr>
        <p:spPr/>
        <p:txBody>
          <a:bodyPr/>
          <a:lstStyle/>
          <a:p>
            <a:r>
              <a:rPr lang="en-US" dirty="0" smtClean="0"/>
              <a:t>Hostility, aggression, violence</a:t>
            </a:r>
          </a:p>
          <a:p>
            <a:r>
              <a:rPr lang="en-US" dirty="0" smtClean="0"/>
              <a:t>Garbled or slurred speech</a:t>
            </a:r>
          </a:p>
          <a:p>
            <a:r>
              <a:rPr lang="en-US" dirty="0" smtClean="0"/>
              <a:t>Loss of contact with reality</a:t>
            </a:r>
          </a:p>
          <a:p>
            <a:r>
              <a:rPr lang="en-US" dirty="0" smtClean="0"/>
              <a:t>Suicidal thoughts with plans or methods</a:t>
            </a:r>
          </a:p>
          <a:p>
            <a:r>
              <a:rPr lang="en-US" dirty="0" smtClean="0"/>
              <a:t>Homicidal thoughts</a:t>
            </a:r>
          </a:p>
          <a:p>
            <a:pPr marL="0" indent="0">
              <a:buNone/>
            </a:pPr>
            <a:endParaRPr lang="en-US" dirty="0"/>
          </a:p>
        </p:txBody>
      </p:sp>
    </p:spTree>
    <p:extLst>
      <p:ext uri="{BB962C8B-B14F-4D97-AF65-F5344CB8AC3E}">
        <p14:creationId xmlns:p14="http://schemas.microsoft.com/office/powerpoint/2010/main" val="27385619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Recognize Red Flag Behavior: </a:t>
            </a:r>
            <a:br>
              <a:rPr lang="en-US" sz="3600" b="1" dirty="0" smtClean="0"/>
            </a:br>
            <a:r>
              <a:rPr lang="en-US" sz="2400" b="1" dirty="0" smtClean="0"/>
              <a:t>Warning Signs of Individuals Prone to Violent Behavior</a:t>
            </a:r>
            <a:endParaRPr lang="en-US" sz="2400" dirty="0"/>
          </a:p>
        </p:txBody>
      </p:sp>
      <p:sp>
        <p:nvSpPr>
          <p:cNvPr id="3" name="Content Placeholder 2"/>
          <p:cNvSpPr>
            <a:spLocks noGrp="1"/>
          </p:cNvSpPr>
          <p:nvPr>
            <p:ph idx="1"/>
          </p:nvPr>
        </p:nvSpPr>
        <p:spPr/>
        <p:txBody>
          <a:bodyPr>
            <a:normAutofit fontScale="92500"/>
          </a:bodyPr>
          <a:lstStyle/>
          <a:p>
            <a:r>
              <a:rPr lang="en-US" dirty="0" smtClean="0"/>
              <a:t>History of violent behavior</a:t>
            </a:r>
          </a:p>
          <a:p>
            <a:r>
              <a:rPr lang="en-US" dirty="0" smtClean="0"/>
              <a:t>Makes others feel threatened or uneasy</a:t>
            </a:r>
          </a:p>
          <a:p>
            <a:r>
              <a:rPr lang="en-US" dirty="0" smtClean="0"/>
              <a:t>Frequently argumentative, uncooperative, abusive or easily angered</a:t>
            </a:r>
          </a:p>
          <a:p>
            <a:r>
              <a:rPr lang="en-US" dirty="0" smtClean="0"/>
              <a:t>Poor social skills or social relationships</a:t>
            </a:r>
          </a:p>
          <a:p>
            <a:r>
              <a:rPr lang="en-US" dirty="0" smtClean="0"/>
              <a:t>Feels paranoid, victimized, unfairly treated without reasonable cause</a:t>
            </a:r>
          </a:p>
          <a:p>
            <a:r>
              <a:rPr lang="en-US" dirty="0" smtClean="0"/>
              <a:t>Have irrational beliefs or ideas</a:t>
            </a:r>
          </a:p>
          <a:p>
            <a:r>
              <a:rPr lang="en-US" dirty="0" smtClean="0"/>
              <a:t>Behaves in bizarre ways</a:t>
            </a:r>
          </a:p>
          <a:p>
            <a:r>
              <a:rPr lang="en-US" dirty="0" smtClean="0"/>
              <a:t>Is under significant stress</a:t>
            </a:r>
          </a:p>
          <a:p>
            <a:r>
              <a:rPr lang="en-US" dirty="0" smtClean="0"/>
              <a:t>Is suffering from debilitating levels of depression or anxiety</a:t>
            </a:r>
          </a:p>
          <a:p>
            <a:r>
              <a:rPr lang="en-US" dirty="0" smtClean="0"/>
              <a:t>Has problems with alcohol or drug abuse</a:t>
            </a:r>
          </a:p>
          <a:p>
            <a:r>
              <a:rPr lang="en-US" dirty="0" smtClean="0"/>
              <a:t>Exhibits fascination with weapons, brings weapons into the workplace</a:t>
            </a:r>
          </a:p>
          <a:p>
            <a:endParaRPr lang="en-US" dirty="0"/>
          </a:p>
        </p:txBody>
      </p:sp>
    </p:spTree>
    <p:extLst>
      <p:ext uri="{BB962C8B-B14F-4D97-AF65-F5344CB8AC3E}">
        <p14:creationId xmlns:p14="http://schemas.microsoft.com/office/powerpoint/2010/main" val="34707631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Recognize Red Flag Behavior: </a:t>
            </a:r>
            <a:br>
              <a:rPr lang="en-US" sz="4000" b="1" dirty="0" smtClean="0"/>
            </a:br>
            <a:r>
              <a:rPr lang="en-US" sz="2700" b="1" dirty="0" smtClean="0"/>
              <a:t>Warning Signs of a Violent Incident</a:t>
            </a:r>
            <a:endParaRPr lang="en-US" sz="2700" dirty="0"/>
          </a:p>
        </p:txBody>
      </p:sp>
      <p:sp>
        <p:nvSpPr>
          <p:cNvPr id="3" name="Content Placeholder 2"/>
          <p:cNvSpPr>
            <a:spLocks noGrp="1"/>
          </p:cNvSpPr>
          <p:nvPr>
            <p:ph idx="1"/>
          </p:nvPr>
        </p:nvSpPr>
        <p:spPr/>
        <p:txBody>
          <a:bodyPr>
            <a:normAutofit/>
          </a:bodyPr>
          <a:lstStyle/>
          <a:p>
            <a:r>
              <a:rPr lang="en-US" dirty="0" smtClean="0"/>
              <a:t>Person looks flushed or pale</a:t>
            </a:r>
          </a:p>
          <a:p>
            <a:r>
              <a:rPr lang="en-US" dirty="0" smtClean="0"/>
              <a:t>Is perspiring</a:t>
            </a:r>
          </a:p>
          <a:p>
            <a:r>
              <a:rPr lang="en-US" dirty="0" smtClean="0"/>
              <a:t>Appears restless, agitated, shaking</a:t>
            </a:r>
          </a:p>
          <a:p>
            <a:r>
              <a:rPr lang="en-US" dirty="0" smtClean="0"/>
              <a:t>Looks physically very tense</a:t>
            </a:r>
          </a:p>
          <a:p>
            <a:r>
              <a:rPr lang="en-US" dirty="0" smtClean="0"/>
              <a:t>Talks much louder or quieter than necessary</a:t>
            </a:r>
          </a:p>
          <a:p>
            <a:r>
              <a:rPr lang="en-US" dirty="0" smtClean="0"/>
              <a:t>Uses abusive or threatening language</a:t>
            </a:r>
          </a:p>
          <a:p>
            <a:r>
              <a:rPr lang="en-US" dirty="0" smtClean="0"/>
              <a:t>Glares or avoids eye contact</a:t>
            </a:r>
          </a:p>
          <a:p>
            <a:r>
              <a:rPr lang="en-US" dirty="0" smtClean="0"/>
              <a:t>Gets uncomfortably close</a:t>
            </a:r>
          </a:p>
          <a:p>
            <a:pPr marL="0" indent="0">
              <a:buNone/>
            </a:pPr>
            <a:endParaRPr lang="en-US" dirty="0"/>
          </a:p>
        </p:txBody>
      </p:sp>
    </p:spTree>
    <p:extLst>
      <p:ext uri="{BB962C8B-B14F-4D97-AF65-F5344CB8AC3E}">
        <p14:creationId xmlns:p14="http://schemas.microsoft.com/office/powerpoint/2010/main" val="16726805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rmAutofit/>
          </a:bodyPr>
          <a:lstStyle/>
          <a:p>
            <a:pPr algn="ctr"/>
            <a:r>
              <a:rPr lang="en-US" sz="3600" b="1" dirty="0" smtClean="0"/>
              <a:t>Defusing A Threatening Situation</a:t>
            </a:r>
            <a:endParaRPr lang="en-US" sz="3600" dirty="0"/>
          </a:p>
        </p:txBody>
      </p:sp>
      <p:sp>
        <p:nvSpPr>
          <p:cNvPr id="3" name="Content Placeholder 2"/>
          <p:cNvSpPr>
            <a:spLocks noGrp="1"/>
          </p:cNvSpPr>
          <p:nvPr>
            <p:ph idx="1"/>
          </p:nvPr>
        </p:nvSpPr>
        <p:spPr/>
        <p:txBody>
          <a:bodyPr>
            <a:normAutofit/>
          </a:bodyPr>
          <a:lstStyle/>
          <a:p>
            <a:r>
              <a:rPr lang="en-US" dirty="0" smtClean="0"/>
              <a:t>Stay calm – do not raise your voice to match theirs</a:t>
            </a:r>
          </a:p>
          <a:p>
            <a:r>
              <a:rPr lang="en-US" dirty="0" smtClean="0"/>
              <a:t>Empathize – listen to understand and communicate respect</a:t>
            </a:r>
          </a:p>
          <a:p>
            <a:r>
              <a:rPr lang="en-US" dirty="0" smtClean="0"/>
              <a:t>Cooperate – watch your body language</a:t>
            </a:r>
          </a:p>
          <a:p>
            <a:r>
              <a:rPr lang="en-US" dirty="0" smtClean="0"/>
              <a:t>Do not isolate yourself with the person but, if de-escalation seems reasonable, do attempt to remove bystanders</a:t>
            </a:r>
          </a:p>
          <a:p>
            <a:r>
              <a:rPr lang="en-US" dirty="0" smtClean="0"/>
              <a:t>Walk away if the situation continues to escalate</a:t>
            </a:r>
          </a:p>
          <a:p>
            <a:r>
              <a:rPr lang="en-US" dirty="0" smtClean="0"/>
              <a:t>Get Help - University Police ext. 5555 or 911</a:t>
            </a:r>
          </a:p>
          <a:p>
            <a:endParaRPr lang="en-US" dirty="0"/>
          </a:p>
        </p:txBody>
      </p:sp>
    </p:spTree>
    <p:extLst>
      <p:ext uri="{BB962C8B-B14F-4D97-AF65-F5344CB8AC3E}">
        <p14:creationId xmlns:p14="http://schemas.microsoft.com/office/powerpoint/2010/main" val="18113819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t>Reacting to a Violent Situation</a:t>
            </a:r>
            <a:endParaRPr lang="en-US" sz="3600" dirty="0"/>
          </a:p>
        </p:txBody>
      </p:sp>
      <p:sp>
        <p:nvSpPr>
          <p:cNvPr id="3" name="Content Placeholder 2"/>
          <p:cNvSpPr>
            <a:spLocks noGrp="1"/>
          </p:cNvSpPr>
          <p:nvPr>
            <p:ph idx="1"/>
          </p:nvPr>
        </p:nvSpPr>
        <p:spPr/>
        <p:txBody>
          <a:bodyPr/>
          <a:lstStyle/>
          <a:p>
            <a:r>
              <a:rPr lang="en-US" b="1" dirty="0" smtClean="0"/>
              <a:t>If violence is occurring:</a:t>
            </a:r>
          </a:p>
          <a:p>
            <a:r>
              <a:rPr lang="en-US" dirty="0" smtClean="0"/>
              <a:t>Agree to the person's demands other than those involving personal safety</a:t>
            </a:r>
          </a:p>
          <a:p>
            <a:r>
              <a:rPr lang="en-US" dirty="0" smtClean="0"/>
              <a:t>Leave the area – don't be a hero</a:t>
            </a:r>
          </a:p>
          <a:p>
            <a:r>
              <a:rPr lang="en-US" dirty="0" smtClean="0"/>
              <a:t>Employees should NOT attempt physical interventions in workplace altercations. </a:t>
            </a:r>
            <a:r>
              <a:rPr lang="en-US" b="1" dirty="0" smtClean="0"/>
              <a:t>Call University Police, ext. 5555 or 911</a:t>
            </a:r>
            <a:endParaRPr lang="en-US" dirty="0" smtClean="0"/>
          </a:p>
          <a:p>
            <a:endParaRPr lang="en-US" dirty="0"/>
          </a:p>
        </p:txBody>
      </p:sp>
    </p:spTree>
    <p:extLst>
      <p:ext uri="{BB962C8B-B14F-4D97-AF65-F5344CB8AC3E}">
        <p14:creationId xmlns:p14="http://schemas.microsoft.com/office/powerpoint/2010/main" val="10854551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t>Reducing Risks</a:t>
            </a:r>
            <a:endParaRPr lang="en-US" sz="3600" dirty="0"/>
          </a:p>
        </p:txBody>
      </p:sp>
      <p:sp>
        <p:nvSpPr>
          <p:cNvPr id="3" name="Content Placeholder 2"/>
          <p:cNvSpPr>
            <a:spLocks noGrp="1"/>
          </p:cNvSpPr>
          <p:nvPr>
            <p:ph idx="1"/>
          </p:nvPr>
        </p:nvSpPr>
        <p:spPr/>
        <p:txBody>
          <a:bodyPr>
            <a:normAutofit/>
          </a:bodyPr>
          <a:lstStyle/>
          <a:p>
            <a:r>
              <a:rPr lang="en-US" dirty="0" smtClean="0"/>
              <a:t>If threatened, call </a:t>
            </a:r>
            <a:r>
              <a:rPr lang="en-US" b="1" dirty="0" smtClean="0"/>
              <a:t>University Police</a:t>
            </a:r>
            <a:r>
              <a:rPr lang="en-US" dirty="0" smtClean="0"/>
              <a:t>, ext. 5555 or 911</a:t>
            </a:r>
          </a:p>
          <a:p>
            <a:r>
              <a:rPr lang="en-US" dirty="0" smtClean="0"/>
              <a:t>Seek back-up from a co-worker</a:t>
            </a:r>
          </a:p>
          <a:p>
            <a:r>
              <a:rPr lang="en-US" dirty="0" smtClean="0"/>
              <a:t>Don't wait for a second occurrence. Report concerns to a supervisor, the Campus Safety Committee, Human Resources or </a:t>
            </a:r>
            <a:r>
              <a:rPr lang="en-US" b="1" dirty="0" smtClean="0"/>
              <a:t>University Police</a:t>
            </a:r>
            <a:endParaRPr lang="en-US" dirty="0" smtClean="0"/>
          </a:p>
          <a:p>
            <a:r>
              <a:rPr lang="en-US" dirty="0" smtClean="0"/>
              <a:t>Participate in Workplace Violence educational activities</a:t>
            </a:r>
          </a:p>
          <a:p>
            <a:r>
              <a:rPr lang="en-US" dirty="0" smtClean="0"/>
              <a:t>Practice good active listening skills</a:t>
            </a:r>
          </a:p>
          <a:p>
            <a:r>
              <a:rPr lang="en-US" dirty="0" smtClean="0"/>
              <a:t>Behave in a calm, friendly, and helpful manner</a:t>
            </a:r>
          </a:p>
          <a:p>
            <a:r>
              <a:rPr lang="en-US" dirty="0" smtClean="0"/>
              <a:t>Your personal conduct can help de-escalate conflicts</a:t>
            </a:r>
          </a:p>
          <a:p>
            <a:endParaRPr lang="en-US" dirty="0"/>
          </a:p>
        </p:txBody>
      </p:sp>
    </p:spTree>
    <p:extLst>
      <p:ext uri="{BB962C8B-B14F-4D97-AF65-F5344CB8AC3E}">
        <p14:creationId xmlns:p14="http://schemas.microsoft.com/office/powerpoint/2010/main" val="14671393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b="1" dirty="0" smtClean="0"/>
              <a:t>Workforce Violence Prevention Team</a:t>
            </a:r>
            <a:endParaRPr lang="en-US" sz="3600" dirty="0"/>
          </a:p>
        </p:txBody>
      </p:sp>
      <p:sp>
        <p:nvSpPr>
          <p:cNvPr id="3" name="Content Placeholder 2"/>
          <p:cNvSpPr>
            <a:spLocks noGrp="1"/>
          </p:cNvSpPr>
          <p:nvPr>
            <p:ph idx="1"/>
          </p:nvPr>
        </p:nvSpPr>
        <p:spPr/>
        <p:txBody>
          <a:bodyPr>
            <a:normAutofit lnSpcReduction="10000"/>
          </a:bodyPr>
          <a:lstStyle/>
          <a:p>
            <a:r>
              <a:rPr lang="en-US" dirty="0" smtClean="0"/>
              <a:t>Includes representatives from each union, Director of Human Resources, University Police Chief and Environmental Health &amp; Safety Officer. </a:t>
            </a:r>
          </a:p>
          <a:p>
            <a:r>
              <a:rPr lang="en-US" dirty="0" smtClean="0"/>
              <a:t>Annually conducts a workplace evaluation to identify factors that may place employees at risk of workplace violence, and submits a report of findings through the Safety Committee to the College President</a:t>
            </a:r>
          </a:p>
          <a:p>
            <a:r>
              <a:rPr lang="en-US" dirty="0" smtClean="0"/>
              <a:t>Participates in workplace violence incident review</a:t>
            </a:r>
          </a:p>
          <a:p>
            <a:r>
              <a:rPr lang="en-US" dirty="0" smtClean="0"/>
              <a:t>Annually or after serious incidents, evaluates the effectiveness of the Workplace Violence Prevention Program</a:t>
            </a:r>
          </a:p>
          <a:p>
            <a:r>
              <a:rPr lang="en-US" b="1" dirty="0" smtClean="0"/>
              <a:t>All employees are encouraged to participate in the workplace violence prevention program and are encouraged to report any workplace safety concerns to the WCP Team for follow-up.</a:t>
            </a:r>
          </a:p>
          <a:p>
            <a:endParaRPr lang="en-US" dirty="0"/>
          </a:p>
        </p:txBody>
      </p:sp>
    </p:spTree>
    <p:extLst>
      <p:ext uri="{BB962C8B-B14F-4D97-AF65-F5344CB8AC3E}">
        <p14:creationId xmlns:p14="http://schemas.microsoft.com/office/powerpoint/2010/main" val="27802193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Incident Reporting: </a:t>
            </a:r>
            <a:br>
              <a:rPr lang="en-US" sz="3600" b="1" dirty="0" smtClean="0"/>
            </a:br>
            <a:r>
              <a:rPr lang="en-US" sz="3200" b="1" dirty="0" smtClean="0"/>
              <a:t>Who, What, Where, When</a:t>
            </a:r>
            <a:endParaRPr lang="en-US" sz="3200" dirty="0"/>
          </a:p>
        </p:txBody>
      </p:sp>
      <p:sp>
        <p:nvSpPr>
          <p:cNvPr id="3" name="Content Placeholder 2"/>
          <p:cNvSpPr>
            <a:spLocks noGrp="1"/>
          </p:cNvSpPr>
          <p:nvPr>
            <p:ph sz="half" idx="1"/>
          </p:nvPr>
        </p:nvSpPr>
        <p:spPr/>
        <p:txBody>
          <a:bodyPr>
            <a:normAutofit fontScale="92500" lnSpcReduction="20000"/>
          </a:bodyPr>
          <a:lstStyle/>
          <a:p>
            <a:r>
              <a:rPr lang="en-US" dirty="0" smtClean="0"/>
              <a:t>Report incidents the first time! Don’t wait for a 2</a:t>
            </a:r>
            <a:r>
              <a:rPr lang="en-US" baseline="30000" dirty="0" smtClean="0"/>
              <a:t>nd</a:t>
            </a:r>
            <a:r>
              <a:rPr lang="en-US" dirty="0" smtClean="0"/>
              <a:t> or 3</a:t>
            </a:r>
            <a:r>
              <a:rPr lang="en-US" baseline="30000" dirty="0" smtClean="0"/>
              <a:t>rd</a:t>
            </a:r>
            <a:r>
              <a:rPr lang="en-US" dirty="0" smtClean="0"/>
              <a:t> occurrence.</a:t>
            </a:r>
          </a:p>
          <a:p>
            <a:r>
              <a:rPr lang="en-US" dirty="0" smtClean="0"/>
              <a:t>Human Resources is the primary contact for incidents of workplace violence (UPD for physical violence incidents)</a:t>
            </a:r>
          </a:p>
          <a:p>
            <a:r>
              <a:rPr lang="en-US" dirty="0" smtClean="0"/>
              <a:t>Call 255-5423, 255-5514, or complete an Incident Report</a:t>
            </a:r>
          </a:p>
          <a:p>
            <a:endParaRPr lang="en-US" dirty="0"/>
          </a:p>
        </p:txBody>
      </p:sp>
      <p:pic>
        <p:nvPicPr>
          <p:cNvPr id="5" name="Content Placeholder 4"/>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4343400" y="1366138"/>
            <a:ext cx="3890420" cy="5034662"/>
          </a:xfrm>
        </p:spPr>
      </p:pic>
    </p:spTree>
    <p:extLst>
      <p:ext uri="{BB962C8B-B14F-4D97-AF65-F5344CB8AC3E}">
        <p14:creationId xmlns:p14="http://schemas.microsoft.com/office/powerpoint/2010/main" val="2904564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362200"/>
            <a:ext cx="7620000" cy="1143000"/>
          </a:xfrm>
        </p:spPr>
        <p:txBody>
          <a:bodyPr/>
          <a:lstStyle/>
          <a:p>
            <a:pPr algn="ctr"/>
            <a:r>
              <a:rPr lang="en-US" dirty="0" smtClean="0"/>
              <a:t>Workplace Violence</a:t>
            </a:r>
            <a:endParaRPr lang="en-US" dirty="0"/>
          </a:p>
        </p:txBody>
      </p:sp>
    </p:spTree>
    <p:extLst>
      <p:ext uri="{BB962C8B-B14F-4D97-AF65-F5344CB8AC3E}">
        <p14:creationId xmlns:p14="http://schemas.microsoft.com/office/powerpoint/2010/main" val="11781507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620000" cy="1143000"/>
          </a:xfrm>
        </p:spPr>
        <p:txBody>
          <a:bodyPr>
            <a:normAutofit/>
          </a:bodyPr>
          <a:lstStyle/>
          <a:p>
            <a:pPr algn="ctr"/>
            <a:r>
              <a:rPr lang="en-US" sz="3600" b="1" dirty="0" smtClean="0"/>
              <a:t>Further Sources of Information</a:t>
            </a:r>
            <a:endParaRPr lang="en-US" sz="3600" dirty="0"/>
          </a:p>
        </p:txBody>
      </p:sp>
      <p:sp>
        <p:nvSpPr>
          <p:cNvPr id="3" name="Content Placeholder 2"/>
          <p:cNvSpPr>
            <a:spLocks noGrp="1"/>
          </p:cNvSpPr>
          <p:nvPr>
            <p:ph idx="1"/>
          </p:nvPr>
        </p:nvSpPr>
        <p:spPr>
          <a:xfrm>
            <a:off x="457200" y="1143000"/>
            <a:ext cx="7620000" cy="5410200"/>
          </a:xfrm>
        </p:spPr>
        <p:txBody>
          <a:bodyPr>
            <a:normAutofit fontScale="85000" lnSpcReduction="20000"/>
          </a:bodyPr>
          <a:lstStyle/>
          <a:p>
            <a:r>
              <a:rPr lang="en-US" sz="2600" dirty="0" smtClean="0"/>
              <a:t>A written copy of SUNY Cobleskill's complete Workforce Violence Prevention Program is available upon request from the Human Resources office in Knapp Hall, room 126.</a:t>
            </a:r>
          </a:p>
          <a:p>
            <a:r>
              <a:rPr lang="en-US" sz="2600" dirty="0" smtClean="0"/>
              <a:t>Current NYS laws, regulations, and guidance pertaining to workplace violence prevention: </a:t>
            </a:r>
            <a:r>
              <a:rPr lang="en-US" sz="2600" dirty="0" smtClean="0">
                <a:hlinkClick r:id="rId2"/>
              </a:rPr>
              <a:t>http://www.labor.ny.gov/workerprotection/safetyhealth/workplaceviolence.shtm</a:t>
            </a:r>
            <a:endParaRPr lang="en-US" sz="2600" dirty="0" smtClean="0"/>
          </a:p>
          <a:p>
            <a:r>
              <a:rPr lang="en-US" sz="2600" b="1" dirty="0"/>
              <a:t>Other Resources </a:t>
            </a:r>
          </a:p>
          <a:p>
            <a:r>
              <a:rPr lang="en-US" sz="2600" dirty="0"/>
              <a:t>University Police:  (518) 255-5555</a:t>
            </a:r>
          </a:p>
          <a:p>
            <a:r>
              <a:rPr lang="en-US" sz="2600" dirty="0"/>
              <a:t>Human Resources:  (518) 255-5423, Knapp </a:t>
            </a:r>
            <a:r>
              <a:rPr lang="en-US" sz="2600" dirty="0" smtClean="0"/>
              <a:t>Hall</a:t>
            </a:r>
            <a:endParaRPr lang="en-US" sz="2600" dirty="0"/>
          </a:p>
          <a:p>
            <a:r>
              <a:rPr lang="en-US" sz="2600" dirty="0"/>
              <a:t>Employee Assistance Program:  (518) </a:t>
            </a:r>
            <a:r>
              <a:rPr lang="en-US" sz="2600" dirty="0" smtClean="0"/>
              <a:t>255-5327</a:t>
            </a:r>
          </a:p>
          <a:p>
            <a:r>
              <a:rPr lang="en-US" sz="2600" dirty="0" smtClean="0"/>
              <a:t>NYS Domestic &amp; Sexual Violence hotlines </a:t>
            </a:r>
            <a:r>
              <a:rPr lang="en-US" sz="2600" dirty="0" smtClean="0">
                <a:hlinkClick r:id="rId3"/>
              </a:rPr>
              <a:t>http</a:t>
            </a:r>
            <a:r>
              <a:rPr lang="en-US" sz="2600" dirty="0">
                <a:hlinkClick r:id="rId3"/>
              </a:rPr>
              <a:t>://</a:t>
            </a:r>
            <a:r>
              <a:rPr lang="en-US" sz="2600" dirty="0" smtClean="0">
                <a:hlinkClick r:id="rId3"/>
              </a:rPr>
              <a:t>www.opdv.ny.gov/help/dvhotlines.html</a:t>
            </a:r>
            <a:endParaRPr lang="en-US" sz="2600" dirty="0" smtClean="0"/>
          </a:p>
          <a:p>
            <a:r>
              <a:rPr lang="en-US" sz="2600" dirty="0" smtClean="0"/>
              <a:t>NYSBALANCE</a:t>
            </a:r>
            <a:r>
              <a:rPr lang="en-US" sz="2600" dirty="0"/>
              <a:t>:  </a:t>
            </a:r>
            <a:r>
              <a:rPr lang="en-US" sz="2600" dirty="0">
                <a:hlinkClick r:id="rId4"/>
              </a:rPr>
              <a:t>http://www.nysbalance.ny.gov</a:t>
            </a:r>
            <a:r>
              <a:rPr lang="en-US" sz="2600" dirty="0" smtClean="0">
                <a:hlinkClick r:id="rId4"/>
              </a:rPr>
              <a:t>/</a:t>
            </a:r>
            <a:endParaRPr lang="en-US" sz="2600" dirty="0" smtClean="0"/>
          </a:p>
          <a:p>
            <a:r>
              <a:rPr lang="en-US" sz="2600" b="1" dirty="0"/>
              <a:t>Post-Incident Crisis </a:t>
            </a:r>
            <a:r>
              <a:rPr lang="en-US" sz="2600" b="1" dirty="0" smtClean="0"/>
              <a:t>Counseling</a:t>
            </a:r>
          </a:p>
          <a:p>
            <a:pPr lvl="1"/>
            <a:r>
              <a:rPr lang="en-US" sz="2600" dirty="0" smtClean="0"/>
              <a:t>Beard </a:t>
            </a:r>
            <a:r>
              <a:rPr lang="en-US" sz="2600" dirty="0"/>
              <a:t>Wellness Center: 255-5225</a:t>
            </a:r>
          </a:p>
          <a:p>
            <a:pPr lvl="1"/>
            <a:r>
              <a:rPr lang="en-US" sz="2600" dirty="0"/>
              <a:t>Employee Assistance Program:  255-5EAP (x5327)</a:t>
            </a:r>
          </a:p>
          <a:p>
            <a:endParaRPr lang="en-US" sz="2400" b="1" dirty="0" smtClean="0"/>
          </a:p>
          <a:p>
            <a:endParaRPr lang="en-US" dirty="0"/>
          </a:p>
          <a:p>
            <a:endParaRPr lang="en-US" dirty="0"/>
          </a:p>
          <a:p>
            <a:endParaRPr lang="en-US" dirty="0" smtClean="0"/>
          </a:p>
          <a:p>
            <a:endParaRPr lang="en-US" dirty="0"/>
          </a:p>
        </p:txBody>
      </p:sp>
    </p:spTree>
    <p:extLst>
      <p:ext uri="{BB962C8B-B14F-4D97-AF65-F5344CB8AC3E}">
        <p14:creationId xmlns:p14="http://schemas.microsoft.com/office/powerpoint/2010/main" val="8765372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2362200"/>
            <a:ext cx="7620000" cy="1143000"/>
          </a:xfrm>
        </p:spPr>
        <p:txBody>
          <a:bodyPr/>
          <a:lstStyle/>
          <a:p>
            <a:pPr algn="ctr"/>
            <a:r>
              <a:rPr lang="en-US" dirty="0" smtClean="0"/>
              <a:t>Domestic Violence</a:t>
            </a:r>
            <a:endParaRPr lang="en-US" dirty="0"/>
          </a:p>
        </p:txBody>
      </p:sp>
    </p:spTree>
    <p:extLst>
      <p:ext uri="{BB962C8B-B14F-4D97-AF65-F5344CB8AC3E}">
        <p14:creationId xmlns:p14="http://schemas.microsoft.com/office/powerpoint/2010/main" val="10880919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01000" cy="1143000"/>
          </a:xfrm>
        </p:spPr>
        <p:txBody>
          <a:bodyPr>
            <a:noAutofit/>
          </a:bodyPr>
          <a:lstStyle/>
          <a:p>
            <a:r>
              <a:rPr lang="en-US" sz="3600" b="1" dirty="0" smtClean="0"/>
              <a:t>Domestic Violence and the Workplace</a:t>
            </a:r>
            <a:endParaRPr lang="en-US" sz="3600" dirty="0"/>
          </a:p>
        </p:txBody>
      </p:sp>
      <p:sp>
        <p:nvSpPr>
          <p:cNvPr id="3" name="Content Placeholder 2"/>
          <p:cNvSpPr>
            <a:spLocks noGrp="1"/>
          </p:cNvSpPr>
          <p:nvPr>
            <p:ph idx="1"/>
          </p:nvPr>
        </p:nvSpPr>
        <p:spPr>
          <a:xfrm>
            <a:off x="457200" y="1447800"/>
            <a:ext cx="7620000" cy="4800600"/>
          </a:xfrm>
        </p:spPr>
        <p:txBody>
          <a:bodyPr>
            <a:normAutofit/>
          </a:bodyPr>
          <a:lstStyle/>
          <a:p>
            <a:pPr marL="114300" indent="0">
              <a:buNone/>
            </a:pPr>
            <a:r>
              <a:rPr lang="en-US" b="1" dirty="0" smtClean="0"/>
              <a:t>Recognizing Domestic Violence</a:t>
            </a:r>
          </a:p>
          <a:p>
            <a:r>
              <a:rPr lang="en-US" dirty="0" smtClean="0"/>
              <a:t>Domestic Violence is defined as a pattern of behaviors with the goal of controlling and maintaining power over an intimate partner, including:</a:t>
            </a:r>
          </a:p>
          <a:p>
            <a:pPr lvl="1">
              <a:buFont typeface="Wingdings" pitchFamily="2" charset="2"/>
              <a:buChar char="§"/>
            </a:pPr>
            <a:r>
              <a:rPr lang="en-US" dirty="0" smtClean="0"/>
              <a:t>Physical Violence</a:t>
            </a:r>
          </a:p>
          <a:p>
            <a:pPr lvl="1">
              <a:buFont typeface="Wingdings" pitchFamily="2" charset="2"/>
              <a:buChar char="§"/>
            </a:pPr>
            <a:r>
              <a:rPr lang="en-US" dirty="0" smtClean="0"/>
              <a:t>Emotional/psychological</a:t>
            </a:r>
          </a:p>
          <a:p>
            <a:pPr lvl="1">
              <a:buFont typeface="Wingdings" pitchFamily="2" charset="2"/>
              <a:buChar char="§"/>
            </a:pPr>
            <a:r>
              <a:rPr lang="en-US" dirty="0" smtClean="0"/>
              <a:t>Sexual Violence</a:t>
            </a:r>
          </a:p>
          <a:p>
            <a:pPr lvl="1">
              <a:buFont typeface="Wingdings" pitchFamily="2" charset="2"/>
              <a:buChar char="§"/>
            </a:pPr>
            <a:r>
              <a:rPr lang="en-US" dirty="0" smtClean="0"/>
              <a:t>Threats, intimidation, coercion</a:t>
            </a:r>
          </a:p>
          <a:p>
            <a:pPr lvl="1">
              <a:buFont typeface="Wingdings" pitchFamily="2" charset="2"/>
              <a:buChar char="§"/>
            </a:pPr>
            <a:r>
              <a:rPr lang="en-US" dirty="0" smtClean="0"/>
              <a:t>Isolation</a:t>
            </a:r>
          </a:p>
          <a:p>
            <a:pPr lvl="1">
              <a:buFont typeface="Wingdings" pitchFamily="2" charset="2"/>
              <a:buChar char="§"/>
            </a:pPr>
            <a:r>
              <a:rPr lang="en-US" dirty="0" smtClean="0"/>
              <a:t>Minimizing, denying, blaming</a:t>
            </a:r>
          </a:p>
          <a:p>
            <a:pPr lvl="1">
              <a:buFont typeface="Wingdings" pitchFamily="2" charset="2"/>
              <a:buChar char="§"/>
            </a:pPr>
            <a:r>
              <a:rPr lang="en-US" dirty="0" smtClean="0"/>
              <a:t>Using children</a:t>
            </a:r>
          </a:p>
          <a:p>
            <a:pPr lvl="1">
              <a:buFont typeface="Wingdings" pitchFamily="2" charset="2"/>
              <a:buChar char="§"/>
            </a:pPr>
            <a:r>
              <a:rPr lang="en-US" dirty="0" smtClean="0"/>
              <a:t>Using cultural or gender-based privilege</a:t>
            </a:r>
          </a:p>
          <a:p>
            <a:pPr lvl="1">
              <a:buFont typeface="Wingdings" pitchFamily="2" charset="2"/>
              <a:buChar char="§"/>
            </a:pPr>
            <a:r>
              <a:rPr lang="en-US" dirty="0" smtClean="0"/>
              <a:t>Economic abuse </a:t>
            </a:r>
          </a:p>
          <a:p>
            <a:endParaRPr lang="en-US" dirty="0"/>
          </a:p>
        </p:txBody>
      </p:sp>
    </p:spTree>
    <p:extLst>
      <p:ext uri="{BB962C8B-B14F-4D97-AF65-F5344CB8AC3E}">
        <p14:creationId xmlns:p14="http://schemas.microsoft.com/office/powerpoint/2010/main" val="22292836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924800" cy="1143000"/>
          </a:xfrm>
        </p:spPr>
        <p:txBody>
          <a:bodyPr>
            <a:noAutofit/>
          </a:bodyPr>
          <a:lstStyle/>
          <a:p>
            <a:r>
              <a:rPr lang="en-US" sz="3600" b="1" dirty="0" smtClean="0"/>
              <a:t>Domestic Violence and the Workplace: </a:t>
            </a:r>
            <a:r>
              <a:rPr lang="en-US" sz="2400" b="1" dirty="0" smtClean="0"/>
              <a:t>Signs (Cont'd)</a:t>
            </a:r>
            <a:endParaRPr lang="en-US" sz="2400" dirty="0"/>
          </a:p>
        </p:txBody>
      </p:sp>
      <p:sp>
        <p:nvSpPr>
          <p:cNvPr id="3" name="Content Placeholder 2"/>
          <p:cNvSpPr>
            <a:spLocks noGrp="1"/>
          </p:cNvSpPr>
          <p:nvPr>
            <p:ph idx="1"/>
          </p:nvPr>
        </p:nvSpPr>
        <p:spPr/>
        <p:txBody>
          <a:bodyPr>
            <a:normAutofit/>
          </a:bodyPr>
          <a:lstStyle/>
          <a:p>
            <a:r>
              <a:rPr lang="en-US" dirty="0" smtClean="0"/>
              <a:t>Visible physical injuries</a:t>
            </a:r>
          </a:p>
          <a:p>
            <a:r>
              <a:rPr lang="en-US" dirty="0" smtClean="0"/>
              <a:t>Illnesses – especially stress-related ones</a:t>
            </a:r>
          </a:p>
          <a:p>
            <a:r>
              <a:rPr lang="en-US" dirty="0" smtClean="0"/>
              <a:t>Marital or family problems</a:t>
            </a:r>
          </a:p>
          <a:p>
            <a:r>
              <a:rPr lang="en-US" dirty="0" smtClean="0"/>
              <a:t>Alcohol or drug abuse</a:t>
            </a:r>
          </a:p>
          <a:p>
            <a:r>
              <a:rPr lang="en-US" dirty="0" smtClean="0"/>
              <a:t>Poor work performance or employment history</a:t>
            </a:r>
          </a:p>
          <a:p>
            <a:r>
              <a:rPr lang="en-US" dirty="0" smtClean="0"/>
              <a:t>On-the-job harassment by the abuser</a:t>
            </a:r>
          </a:p>
          <a:p>
            <a:r>
              <a:rPr lang="en-US" dirty="0" smtClean="0"/>
              <a:t>Excessive use of telephone for personal use</a:t>
            </a:r>
          </a:p>
          <a:p>
            <a:r>
              <a:rPr lang="en-US" dirty="0" smtClean="0"/>
              <a:t>Disruptive personal visits </a:t>
            </a:r>
          </a:p>
          <a:p>
            <a:endParaRPr lang="en-US" dirty="0"/>
          </a:p>
        </p:txBody>
      </p:sp>
    </p:spTree>
    <p:extLst>
      <p:ext uri="{BB962C8B-B14F-4D97-AF65-F5344CB8AC3E}">
        <p14:creationId xmlns:p14="http://schemas.microsoft.com/office/powerpoint/2010/main" val="17950002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24800" cy="1143000"/>
          </a:xfrm>
        </p:spPr>
        <p:txBody>
          <a:bodyPr>
            <a:noAutofit/>
          </a:bodyPr>
          <a:lstStyle/>
          <a:p>
            <a:r>
              <a:rPr lang="en-US" sz="3600" b="1" dirty="0" smtClean="0"/>
              <a:t>Domestic Violence and the Workplace: </a:t>
            </a:r>
            <a:br>
              <a:rPr lang="en-US" sz="3600" b="1" dirty="0" smtClean="0"/>
            </a:br>
            <a:r>
              <a:rPr lang="en-US" sz="2400" b="1" dirty="0" smtClean="0"/>
              <a:t>How You Can Respond Helpfully</a:t>
            </a:r>
            <a:endParaRPr lang="en-US" sz="2400" dirty="0"/>
          </a:p>
        </p:txBody>
      </p:sp>
      <p:sp>
        <p:nvSpPr>
          <p:cNvPr id="3" name="Content Placeholder 2"/>
          <p:cNvSpPr>
            <a:spLocks noGrp="1"/>
          </p:cNvSpPr>
          <p:nvPr>
            <p:ph idx="1"/>
          </p:nvPr>
        </p:nvSpPr>
        <p:spPr>
          <a:xfrm>
            <a:off x="457200" y="1905000"/>
            <a:ext cx="7620000" cy="4800600"/>
          </a:xfrm>
        </p:spPr>
        <p:txBody>
          <a:bodyPr>
            <a:normAutofit/>
          </a:bodyPr>
          <a:lstStyle/>
          <a:p>
            <a:r>
              <a:rPr lang="en-US" dirty="0" smtClean="0"/>
              <a:t>Educate yourself about domestic violence</a:t>
            </a:r>
          </a:p>
          <a:p>
            <a:r>
              <a:rPr lang="en-US" dirty="0" smtClean="0"/>
              <a:t>Question your own attitudes and beliefs about battered women</a:t>
            </a:r>
          </a:p>
          <a:p>
            <a:r>
              <a:rPr lang="en-US" dirty="0" smtClean="0"/>
              <a:t>Learn how to support someone who is the victim of domestic violence</a:t>
            </a:r>
          </a:p>
          <a:p>
            <a:r>
              <a:rPr lang="en-US" dirty="0" smtClean="0"/>
              <a:t>Be prepared to manage your own feelings about the situation</a:t>
            </a:r>
          </a:p>
          <a:p>
            <a:endParaRPr lang="en-US" dirty="0"/>
          </a:p>
        </p:txBody>
      </p:sp>
    </p:spTree>
    <p:extLst>
      <p:ext uri="{BB962C8B-B14F-4D97-AF65-F5344CB8AC3E}">
        <p14:creationId xmlns:p14="http://schemas.microsoft.com/office/powerpoint/2010/main" val="24693100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1143000"/>
          </a:xfrm>
        </p:spPr>
        <p:txBody>
          <a:bodyPr>
            <a:noAutofit/>
          </a:bodyPr>
          <a:lstStyle/>
          <a:p>
            <a:r>
              <a:rPr lang="en-US" sz="3600" b="1" dirty="0" smtClean="0"/>
              <a:t>Domestic Violence &amp; the Workplace: </a:t>
            </a:r>
            <a:br>
              <a:rPr lang="en-US" sz="3600" b="1" dirty="0" smtClean="0"/>
            </a:br>
            <a:r>
              <a:rPr lang="en-US" sz="2400" b="1" dirty="0" smtClean="0"/>
              <a:t>Campus Personnel Policies</a:t>
            </a:r>
            <a:endParaRPr lang="en-US" sz="2400" dirty="0"/>
          </a:p>
        </p:txBody>
      </p:sp>
      <p:sp>
        <p:nvSpPr>
          <p:cNvPr id="3" name="Content Placeholder 2"/>
          <p:cNvSpPr>
            <a:spLocks noGrp="1"/>
          </p:cNvSpPr>
          <p:nvPr>
            <p:ph idx="1"/>
          </p:nvPr>
        </p:nvSpPr>
        <p:spPr>
          <a:xfrm>
            <a:off x="457200" y="1600200"/>
            <a:ext cx="7620000" cy="4800600"/>
          </a:xfrm>
        </p:spPr>
        <p:txBody>
          <a:bodyPr>
            <a:normAutofit/>
          </a:bodyPr>
          <a:lstStyle/>
          <a:p>
            <a:pPr marL="114300" indent="0">
              <a:buNone/>
            </a:pPr>
            <a:r>
              <a:rPr lang="en-US" b="1" dirty="0" smtClean="0"/>
              <a:t>The College will take appropriate consideration of domestic violence in all aspects of a victim's work situation, including: </a:t>
            </a:r>
          </a:p>
          <a:p>
            <a:pPr lvl="1">
              <a:buFont typeface="Wingdings" pitchFamily="2" charset="2"/>
              <a:buChar char="§"/>
            </a:pPr>
            <a:r>
              <a:rPr lang="en-US" dirty="0" smtClean="0"/>
              <a:t>Requests for leave, FMLA, and absences due to illness</a:t>
            </a:r>
          </a:p>
          <a:p>
            <a:pPr lvl="1">
              <a:buFont typeface="Wingdings" pitchFamily="2" charset="2"/>
              <a:buChar char="§"/>
            </a:pPr>
            <a:r>
              <a:rPr lang="en-US" dirty="0" smtClean="0"/>
              <a:t>Appointments</a:t>
            </a:r>
          </a:p>
          <a:p>
            <a:pPr lvl="1">
              <a:buFont typeface="Wingdings" pitchFamily="2" charset="2"/>
              <a:buChar char="§"/>
            </a:pPr>
            <a:r>
              <a:rPr lang="en-US" dirty="0" smtClean="0"/>
              <a:t>Promotions or transfers</a:t>
            </a:r>
          </a:p>
          <a:p>
            <a:pPr lvl="1">
              <a:buFont typeface="Wingdings" pitchFamily="2" charset="2"/>
              <a:buChar char="§"/>
            </a:pPr>
            <a:r>
              <a:rPr lang="en-US" dirty="0" smtClean="0"/>
              <a:t>Disciplinary cases</a:t>
            </a:r>
          </a:p>
          <a:p>
            <a:pPr lvl="1">
              <a:buFont typeface="Wingdings" pitchFamily="2" charset="2"/>
              <a:buChar char="§"/>
            </a:pPr>
            <a:r>
              <a:rPr lang="en-US" dirty="0" smtClean="0"/>
              <a:t>Work site location</a:t>
            </a:r>
          </a:p>
          <a:p>
            <a:pPr lvl="1">
              <a:buFont typeface="Wingdings" pitchFamily="2" charset="2"/>
              <a:buChar char="§"/>
            </a:pPr>
            <a:r>
              <a:rPr lang="en-US" dirty="0" smtClean="0"/>
              <a:t>Allocation of responsibilities</a:t>
            </a:r>
          </a:p>
          <a:p>
            <a:pPr lvl="1">
              <a:buFont typeface="Wingdings" pitchFamily="2" charset="2"/>
              <a:buChar char="§"/>
            </a:pPr>
            <a:r>
              <a:rPr lang="en-US" dirty="0" smtClean="0"/>
              <a:t>Termination or voluntary separation</a:t>
            </a:r>
          </a:p>
          <a:p>
            <a:pPr lvl="1">
              <a:buFont typeface="Wingdings" pitchFamily="2" charset="2"/>
              <a:buChar char="§"/>
            </a:pPr>
            <a:r>
              <a:rPr lang="en-US" dirty="0" smtClean="0"/>
              <a:t>Workplace violence prevention measures</a:t>
            </a:r>
          </a:p>
          <a:p>
            <a:pPr lvl="1">
              <a:buFont typeface="Wingdings" pitchFamily="2" charset="2"/>
              <a:buChar char="§"/>
            </a:pPr>
            <a:r>
              <a:rPr lang="en-US" dirty="0" smtClean="0"/>
              <a:t>Confidentiality of employee information</a:t>
            </a:r>
          </a:p>
          <a:p>
            <a:pPr lvl="1">
              <a:buFont typeface="Wingdings" pitchFamily="2" charset="2"/>
              <a:buChar char="§"/>
            </a:pPr>
            <a:r>
              <a:rPr lang="en-US" dirty="0" smtClean="0"/>
              <a:t>Access to benefits</a:t>
            </a:r>
          </a:p>
          <a:p>
            <a:endParaRPr lang="en-US" dirty="0"/>
          </a:p>
        </p:txBody>
      </p:sp>
    </p:spTree>
    <p:extLst>
      <p:ext uri="{BB962C8B-B14F-4D97-AF65-F5344CB8AC3E}">
        <p14:creationId xmlns:p14="http://schemas.microsoft.com/office/powerpoint/2010/main" val="40318068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1143000"/>
          </a:xfrm>
        </p:spPr>
        <p:txBody>
          <a:bodyPr>
            <a:noAutofit/>
          </a:bodyPr>
          <a:lstStyle/>
          <a:p>
            <a:r>
              <a:rPr lang="en-US" sz="3600" b="1" dirty="0" smtClean="0"/>
              <a:t>Domestic Violence and the Workplace: </a:t>
            </a:r>
            <a:r>
              <a:rPr lang="en-US" sz="2400" b="1" dirty="0" smtClean="0"/>
              <a:t>College Responsibilities</a:t>
            </a:r>
            <a:endParaRPr lang="en-US" sz="2400" dirty="0"/>
          </a:p>
        </p:txBody>
      </p:sp>
      <p:sp>
        <p:nvSpPr>
          <p:cNvPr id="3" name="Content Placeholder 2"/>
          <p:cNvSpPr>
            <a:spLocks noGrp="1"/>
          </p:cNvSpPr>
          <p:nvPr>
            <p:ph idx="1"/>
          </p:nvPr>
        </p:nvSpPr>
        <p:spPr/>
        <p:txBody>
          <a:bodyPr>
            <a:normAutofit/>
          </a:bodyPr>
          <a:lstStyle/>
          <a:p>
            <a:r>
              <a:rPr lang="en-US" b="1" dirty="0" smtClean="0"/>
              <a:t>We will actively address any:</a:t>
            </a:r>
          </a:p>
          <a:p>
            <a:pPr lvl="1"/>
            <a:r>
              <a:rPr lang="en-US" dirty="0" smtClean="0"/>
              <a:t>Use of College resources or time to abuse an intimate partner</a:t>
            </a:r>
          </a:p>
          <a:p>
            <a:pPr lvl="1"/>
            <a:r>
              <a:rPr lang="en-US" dirty="0"/>
              <a:t>A</a:t>
            </a:r>
            <a:r>
              <a:rPr lang="en-US" dirty="0" smtClean="0"/>
              <a:t>ct of domestic violence committed from, or at, the workplace or from any location while on state business</a:t>
            </a:r>
          </a:p>
          <a:p>
            <a:pPr lvl="1"/>
            <a:r>
              <a:rPr lang="en-US" dirty="0" smtClean="0"/>
              <a:t>Use of job-related authority to abuse </a:t>
            </a:r>
            <a:r>
              <a:rPr lang="en-US" dirty="0"/>
              <a:t>a</a:t>
            </a:r>
            <a:r>
              <a:rPr lang="en-US" dirty="0" smtClean="0"/>
              <a:t> victim, to locate a victim or to assist others in perpetrating an act of domestic violence </a:t>
            </a:r>
          </a:p>
          <a:p>
            <a:r>
              <a:rPr lang="en-US" b="1" dirty="0" smtClean="0"/>
              <a:t>Help in the Workplace</a:t>
            </a:r>
          </a:p>
          <a:p>
            <a:pPr lvl="1"/>
            <a:r>
              <a:rPr lang="en-US" dirty="0" smtClean="0"/>
              <a:t>Your supervisor, Human Resources, University Police or the Employee Assistance Program can help</a:t>
            </a:r>
          </a:p>
          <a:p>
            <a:pPr lvl="1"/>
            <a:r>
              <a:rPr lang="en-US" dirty="0" smtClean="0"/>
              <a:t>Please provide copies of any Orders of Protection to University Police and/or the Human Resources Dept.</a:t>
            </a:r>
          </a:p>
          <a:p>
            <a:endParaRPr lang="en-US" dirty="0"/>
          </a:p>
        </p:txBody>
      </p:sp>
    </p:spTree>
    <p:extLst>
      <p:ext uri="{BB962C8B-B14F-4D97-AF65-F5344CB8AC3E}">
        <p14:creationId xmlns:p14="http://schemas.microsoft.com/office/powerpoint/2010/main" val="18755672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Domestic Violence: </a:t>
            </a:r>
            <a:r>
              <a:rPr lang="en-US" sz="3200" b="1" dirty="0" smtClean="0"/>
              <a:t>Resources</a:t>
            </a:r>
            <a:endParaRPr lang="en-US" sz="3200" dirty="0"/>
          </a:p>
        </p:txBody>
      </p:sp>
      <p:sp>
        <p:nvSpPr>
          <p:cNvPr id="3" name="Content Placeholder 2"/>
          <p:cNvSpPr>
            <a:spLocks noGrp="1"/>
          </p:cNvSpPr>
          <p:nvPr>
            <p:ph idx="1"/>
          </p:nvPr>
        </p:nvSpPr>
        <p:spPr/>
        <p:txBody>
          <a:bodyPr>
            <a:normAutofit/>
          </a:bodyPr>
          <a:lstStyle/>
          <a:p>
            <a:r>
              <a:rPr lang="en-US" dirty="0" smtClean="0"/>
              <a:t>University Police:  (518) 255-5555</a:t>
            </a:r>
          </a:p>
          <a:p>
            <a:r>
              <a:rPr lang="en-US" dirty="0" smtClean="0"/>
              <a:t>Human Resources:  (518) 255-5423, Knapp Hall 126</a:t>
            </a:r>
          </a:p>
          <a:p>
            <a:r>
              <a:rPr lang="en-US" dirty="0" smtClean="0"/>
              <a:t>Employee Assistance Program:  (518) 255-5327</a:t>
            </a:r>
          </a:p>
          <a:p>
            <a:r>
              <a:rPr lang="en-US" dirty="0" smtClean="0"/>
              <a:t>New York State Domestic Violence hotlines </a:t>
            </a:r>
            <a:r>
              <a:rPr lang="en-US" dirty="0" smtClean="0">
                <a:hlinkClick r:id="rId2"/>
              </a:rPr>
              <a:t>http</a:t>
            </a:r>
            <a:r>
              <a:rPr lang="en-US" dirty="0">
                <a:hlinkClick r:id="rId2"/>
              </a:rPr>
              <a:t>://</a:t>
            </a:r>
            <a:r>
              <a:rPr lang="en-US" dirty="0" smtClean="0">
                <a:hlinkClick r:id="rId2"/>
              </a:rPr>
              <a:t>www.opdv.ny.gov/help/dvhotlines.html</a:t>
            </a:r>
            <a:endParaRPr lang="en-US" dirty="0" smtClean="0"/>
          </a:p>
          <a:p>
            <a:r>
              <a:rPr lang="en-US" dirty="0" smtClean="0"/>
              <a:t>NYSBALANCE:  </a:t>
            </a:r>
            <a:r>
              <a:rPr lang="en-US" dirty="0" smtClean="0">
                <a:hlinkClick r:id="rId3"/>
              </a:rPr>
              <a:t>http://www.nysbalance.ny.gov/</a:t>
            </a:r>
            <a:endParaRPr lang="en-US" dirty="0" smtClean="0"/>
          </a:p>
          <a:p>
            <a:endParaRPr lang="en-US" dirty="0"/>
          </a:p>
        </p:txBody>
      </p:sp>
    </p:spTree>
    <p:extLst>
      <p:ext uri="{BB962C8B-B14F-4D97-AF65-F5344CB8AC3E}">
        <p14:creationId xmlns:p14="http://schemas.microsoft.com/office/powerpoint/2010/main" val="51250936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2514600"/>
            <a:ext cx="7620000" cy="1143000"/>
          </a:xfrm>
        </p:spPr>
        <p:txBody>
          <a:bodyPr/>
          <a:lstStyle/>
          <a:p>
            <a:pPr algn="ctr"/>
            <a:r>
              <a:rPr lang="en-US" dirty="0" smtClean="0"/>
              <a:t>Sexual Harassment &amp; Title IX</a:t>
            </a:r>
            <a:endParaRPr lang="en-US" dirty="0"/>
          </a:p>
        </p:txBody>
      </p:sp>
    </p:spTree>
    <p:extLst>
      <p:ext uri="{BB962C8B-B14F-4D97-AF65-F5344CB8AC3E}">
        <p14:creationId xmlns:p14="http://schemas.microsoft.com/office/powerpoint/2010/main" val="23896737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6" descr="SUNY_Blue_bar-0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7" descr="SUNY_trans_circ_small_top-01.pn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8" descr="SUNY_logo_bottom_right-01.png"/>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0" y="1588"/>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9" descr="SUNY_small_logo-01.pn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28575" y="2540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Box 10"/>
          <p:cNvSpPr txBox="1">
            <a:spLocks noChangeArrowheads="1"/>
          </p:cNvSpPr>
          <p:nvPr/>
        </p:nvSpPr>
        <p:spPr bwMode="auto">
          <a:xfrm>
            <a:off x="-17463" y="1384300"/>
            <a:ext cx="9144001"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US" sz="2900" b="1">
                <a:solidFill>
                  <a:srgbClr val="1552A6"/>
                </a:solidFill>
                <a:latin typeface="AauxPro OT"/>
              </a:rPr>
              <a:t>Title IX Text</a:t>
            </a:r>
          </a:p>
        </p:txBody>
      </p:sp>
      <p:sp>
        <p:nvSpPr>
          <p:cNvPr id="5127" name="TextBox 11"/>
          <p:cNvSpPr txBox="1">
            <a:spLocks noChangeArrowheads="1"/>
          </p:cNvSpPr>
          <p:nvPr/>
        </p:nvSpPr>
        <p:spPr bwMode="auto">
          <a:xfrm>
            <a:off x="304800" y="2514600"/>
            <a:ext cx="8305800" cy="249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14350" indent="-514350">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US" sz="2600" dirty="0">
                <a:latin typeface="Times New Roman" pitchFamily="18" charset="0"/>
                <a:cs typeface="Times New Roman" pitchFamily="18" charset="0"/>
              </a:rPr>
              <a:t>	</a:t>
            </a:r>
            <a:r>
              <a:rPr lang="en-US" sz="2600" dirty="0">
                <a:latin typeface="AauxPro OT"/>
                <a:cs typeface="Times New Roman" pitchFamily="18" charset="0"/>
              </a:rPr>
              <a:t>Title IX of the Educational Amendments Act of 1972 provides that: “No person in the United States shall, on the basis of sex, be excluded from participation in, be denied the benefits of, or be subjected to discrimination under any educational program or activity receiving federal assistance.”  </a:t>
            </a:r>
          </a:p>
        </p:txBody>
      </p:sp>
    </p:spTree>
    <p:extLst>
      <p:ext uri="{BB962C8B-B14F-4D97-AF65-F5344CB8AC3E}">
        <p14:creationId xmlns:p14="http://schemas.microsoft.com/office/powerpoint/2010/main" val="7709644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971800"/>
            <a:ext cx="7620000" cy="1143000"/>
          </a:xfrm>
        </p:spPr>
        <p:txBody>
          <a:bodyPr/>
          <a:lstStyle/>
          <a:p>
            <a:pPr algn="ctr"/>
            <a:r>
              <a:rPr lang="en-US" b="1" dirty="0" smtClean="0"/>
              <a:t>The </a:t>
            </a:r>
            <a:r>
              <a:rPr lang="en-US" b="1" dirty="0"/>
              <a:t>College will not tolerate any act or threat of violence made in the workplace, on College property, or while in work status. </a:t>
            </a:r>
            <a:br>
              <a:rPr lang="en-US" b="1" dirty="0"/>
            </a:br>
            <a:endParaRPr lang="en-US" b="1" dirty="0"/>
          </a:p>
        </p:txBody>
      </p:sp>
    </p:spTree>
    <p:extLst>
      <p:ext uri="{BB962C8B-B14F-4D97-AF65-F5344CB8AC3E}">
        <p14:creationId xmlns:p14="http://schemas.microsoft.com/office/powerpoint/2010/main" val="9046519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3" descr="inside page art.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876300" y="1487488"/>
            <a:ext cx="7204075" cy="523875"/>
          </a:xfrm>
          <a:prstGeom prst="rect">
            <a:avLst/>
          </a:prstGeom>
          <a:noFill/>
        </p:spPr>
        <p:txBody>
          <a:bodyPr>
            <a:spAutoFit/>
          </a:bodyPr>
          <a:lstStyle/>
          <a:p>
            <a:pPr algn="ctr">
              <a:defRPr/>
            </a:pPr>
            <a:r>
              <a:rPr lang="en-US" sz="2800" dirty="0" smtClean="0">
                <a:solidFill>
                  <a:srgbClr val="A9A57C">
                    <a:lumMod val="75000"/>
                  </a:srgbClr>
                </a:solidFill>
                <a:latin typeface="AauxPro OT"/>
              </a:rPr>
              <a:t>SUNY Cobleskill Title IX Coordinator</a:t>
            </a:r>
            <a:endParaRPr lang="en-US" sz="2800" dirty="0">
              <a:solidFill>
                <a:srgbClr val="A9A57C">
                  <a:lumMod val="75000"/>
                </a:srgbClr>
              </a:solidFill>
              <a:latin typeface="AauxPro OT"/>
            </a:endParaRPr>
          </a:p>
        </p:txBody>
      </p:sp>
      <p:sp>
        <p:nvSpPr>
          <p:cNvPr id="6148" name="TextBox 5"/>
          <p:cNvSpPr txBox="1">
            <a:spLocks noChangeArrowheads="1"/>
          </p:cNvSpPr>
          <p:nvPr/>
        </p:nvSpPr>
        <p:spPr bwMode="auto">
          <a:xfrm>
            <a:off x="1092200" y="2574925"/>
            <a:ext cx="725805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2400" dirty="0" smtClean="0">
                <a:solidFill>
                  <a:srgbClr val="2F2B20"/>
                </a:solidFill>
                <a:latin typeface="AauxPro OT"/>
              </a:rPr>
              <a:t>R. Erik Seastedt, HR Director, is the campus Title IX Coordinator.  He may be reached at the following:</a:t>
            </a:r>
          </a:p>
          <a:p>
            <a:r>
              <a:rPr lang="en-US" sz="2400" dirty="0">
                <a:solidFill>
                  <a:srgbClr val="2F2B20"/>
                </a:solidFill>
                <a:latin typeface="AauxPro OT"/>
              </a:rPr>
              <a:t>	</a:t>
            </a:r>
            <a:r>
              <a:rPr lang="en-US" sz="2400" dirty="0" smtClean="0">
                <a:solidFill>
                  <a:srgbClr val="2F2B20"/>
                </a:solidFill>
                <a:latin typeface="AauxPro OT"/>
              </a:rPr>
              <a:t>	SUNY Cobleskill</a:t>
            </a:r>
          </a:p>
          <a:p>
            <a:r>
              <a:rPr lang="en-US" sz="2400" dirty="0">
                <a:solidFill>
                  <a:srgbClr val="2F2B20"/>
                </a:solidFill>
                <a:latin typeface="AauxPro OT"/>
              </a:rPr>
              <a:t>	</a:t>
            </a:r>
            <a:r>
              <a:rPr lang="en-US" sz="2400" dirty="0" smtClean="0">
                <a:solidFill>
                  <a:srgbClr val="2F2B20"/>
                </a:solidFill>
                <a:latin typeface="AauxPro OT"/>
              </a:rPr>
              <a:t>	106 Suffolk Circle</a:t>
            </a:r>
          </a:p>
          <a:p>
            <a:r>
              <a:rPr lang="en-US" sz="2400" dirty="0">
                <a:solidFill>
                  <a:srgbClr val="2F2B20"/>
                </a:solidFill>
                <a:latin typeface="AauxPro OT"/>
              </a:rPr>
              <a:t>	</a:t>
            </a:r>
            <a:r>
              <a:rPr lang="en-US" sz="2400" dirty="0" smtClean="0">
                <a:solidFill>
                  <a:srgbClr val="2F2B20"/>
                </a:solidFill>
                <a:latin typeface="AauxPro OT"/>
              </a:rPr>
              <a:t>	Knapp Hall room126</a:t>
            </a:r>
          </a:p>
          <a:p>
            <a:r>
              <a:rPr lang="en-US" sz="2400" dirty="0">
                <a:solidFill>
                  <a:srgbClr val="2F2B20"/>
                </a:solidFill>
                <a:latin typeface="AauxPro OT"/>
              </a:rPr>
              <a:t>	</a:t>
            </a:r>
            <a:r>
              <a:rPr lang="en-US" sz="2400" dirty="0" smtClean="0">
                <a:solidFill>
                  <a:srgbClr val="2F2B20"/>
                </a:solidFill>
                <a:latin typeface="AauxPro OT"/>
              </a:rPr>
              <a:t>	Cobleskill, NY 12043</a:t>
            </a:r>
          </a:p>
          <a:p>
            <a:r>
              <a:rPr lang="en-US" sz="2400" dirty="0">
                <a:solidFill>
                  <a:srgbClr val="2F2B20"/>
                </a:solidFill>
                <a:latin typeface="AauxPro OT"/>
              </a:rPr>
              <a:t>	</a:t>
            </a:r>
            <a:r>
              <a:rPr lang="en-US" sz="2400" dirty="0" smtClean="0">
                <a:solidFill>
                  <a:srgbClr val="2F2B20"/>
                </a:solidFill>
                <a:latin typeface="AauxPro OT"/>
              </a:rPr>
              <a:t>	(518) 255-5514</a:t>
            </a:r>
          </a:p>
          <a:p>
            <a:r>
              <a:rPr lang="en-US" sz="2400" dirty="0">
                <a:solidFill>
                  <a:srgbClr val="2F2B20"/>
                </a:solidFill>
                <a:latin typeface="AauxPro OT"/>
              </a:rPr>
              <a:t>	</a:t>
            </a:r>
            <a:r>
              <a:rPr lang="en-US" sz="2400" dirty="0" smtClean="0">
                <a:solidFill>
                  <a:srgbClr val="2F2B20"/>
                </a:solidFill>
                <a:latin typeface="AauxPro OT"/>
              </a:rPr>
              <a:t>	</a:t>
            </a:r>
            <a:r>
              <a:rPr lang="en-US" sz="2400" dirty="0" smtClean="0">
                <a:solidFill>
                  <a:srgbClr val="2F2B20"/>
                </a:solidFill>
                <a:latin typeface="AauxPro OT"/>
                <a:hlinkClick r:id="rId4"/>
              </a:rPr>
              <a:t>seastere@cobleskill.edu</a:t>
            </a:r>
            <a:endParaRPr lang="en-US" sz="2400" dirty="0" smtClean="0">
              <a:solidFill>
                <a:srgbClr val="2F2B20"/>
              </a:solidFill>
              <a:latin typeface="AauxPro OT"/>
            </a:endParaRPr>
          </a:p>
          <a:p>
            <a:endParaRPr lang="en-US" sz="2400" dirty="0">
              <a:solidFill>
                <a:srgbClr val="2F2B20"/>
              </a:solidFill>
              <a:latin typeface="AauxPro OT"/>
            </a:endParaRPr>
          </a:p>
        </p:txBody>
      </p:sp>
    </p:spTree>
    <p:extLst>
      <p:ext uri="{BB962C8B-B14F-4D97-AF65-F5344CB8AC3E}">
        <p14:creationId xmlns:p14="http://schemas.microsoft.com/office/powerpoint/2010/main" val="23350006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3" descr="inside page art.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876300" y="1487488"/>
            <a:ext cx="7204075" cy="523875"/>
          </a:xfrm>
          <a:prstGeom prst="rect">
            <a:avLst/>
          </a:prstGeom>
          <a:noFill/>
        </p:spPr>
        <p:txBody>
          <a:bodyPr>
            <a:spAutoFit/>
          </a:bodyPr>
          <a:lstStyle/>
          <a:p>
            <a:pPr algn="ctr" fontAlgn="auto">
              <a:spcBef>
                <a:spcPts val="0"/>
              </a:spcBef>
              <a:spcAft>
                <a:spcPts val="0"/>
              </a:spcAft>
              <a:defRPr/>
            </a:pPr>
            <a:r>
              <a:rPr lang="en-US" sz="2800" dirty="0">
                <a:solidFill>
                  <a:schemeClr val="accent1">
                    <a:lumMod val="75000"/>
                  </a:schemeClr>
                </a:solidFill>
                <a:latin typeface="AauxPro OT"/>
              </a:rPr>
              <a:t>Identifying Sex Discrimination</a:t>
            </a:r>
          </a:p>
        </p:txBody>
      </p:sp>
      <p:sp>
        <p:nvSpPr>
          <p:cNvPr id="6148" name="TextBox 5"/>
          <p:cNvSpPr txBox="1">
            <a:spLocks noChangeArrowheads="1"/>
          </p:cNvSpPr>
          <p:nvPr/>
        </p:nvSpPr>
        <p:spPr bwMode="auto">
          <a:xfrm>
            <a:off x="1092200" y="2574925"/>
            <a:ext cx="725805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2400">
                <a:latin typeface="AauxPro OT"/>
              </a:rPr>
              <a:t>Title IX prohibits sex discrimination in educational programs and activities</a:t>
            </a:r>
          </a:p>
          <a:p>
            <a:endParaRPr lang="en-US" sz="2400">
              <a:latin typeface="AauxPro OT"/>
            </a:endParaRPr>
          </a:p>
          <a:p>
            <a:r>
              <a:rPr lang="en-US" sz="2400" b="1">
                <a:latin typeface="AauxPro OT"/>
              </a:rPr>
              <a:t>Sex discrimination </a:t>
            </a:r>
            <a:r>
              <a:rPr lang="en-US" sz="2400">
                <a:latin typeface="AauxPro OT"/>
              </a:rPr>
              <a:t>includes </a:t>
            </a:r>
            <a:r>
              <a:rPr lang="en-US" sz="2400" b="1">
                <a:latin typeface="AauxPro OT"/>
              </a:rPr>
              <a:t>all forms of sexual harassment</a:t>
            </a:r>
            <a:r>
              <a:rPr lang="en-US" sz="2400">
                <a:latin typeface="AauxPro OT"/>
              </a:rPr>
              <a:t>, including verbal sexual harassment and sexual violence </a:t>
            </a:r>
            <a:r>
              <a:rPr lang="en-US" sz="2400" b="1">
                <a:latin typeface="AauxPro OT"/>
              </a:rPr>
              <a:t>by</a:t>
            </a:r>
            <a:r>
              <a:rPr lang="en-US" sz="2400">
                <a:latin typeface="AauxPro OT"/>
              </a:rPr>
              <a:t> employees, students, or third parties </a:t>
            </a:r>
            <a:r>
              <a:rPr lang="en-US" sz="2400" b="1">
                <a:latin typeface="AauxPro OT"/>
              </a:rPr>
              <a:t>against</a:t>
            </a:r>
            <a:r>
              <a:rPr lang="en-US" sz="2400">
                <a:latin typeface="AauxPro OT"/>
              </a:rPr>
              <a:t> employees, students, or third parties  </a:t>
            </a:r>
          </a:p>
        </p:txBody>
      </p:sp>
    </p:spTree>
    <p:extLst>
      <p:ext uri="{BB962C8B-B14F-4D97-AF65-F5344CB8AC3E}">
        <p14:creationId xmlns:p14="http://schemas.microsoft.com/office/powerpoint/2010/main" val="42919746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 descr="inside page art.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876300" y="1487488"/>
            <a:ext cx="7204075" cy="523875"/>
          </a:xfrm>
          <a:prstGeom prst="rect">
            <a:avLst/>
          </a:prstGeom>
          <a:noFill/>
        </p:spPr>
        <p:txBody>
          <a:bodyPr>
            <a:spAutoFit/>
          </a:bodyPr>
          <a:lstStyle/>
          <a:p>
            <a:pPr algn="ctr" fontAlgn="auto">
              <a:spcBef>
                <a:spcPts val="0"/>
              </a:spcBef>
              <a:spcAft>
                <a:spcPts val="0"/>
              </a:spcAft>
              <a:defRPr/>
            </a:pPr>
            <a:r>
              <a:rPr lang="en-US" sz="2800" dirty="0">
                <a:solidFill>
                  <a:schemeClr val="accent1">
                    <a:lumMod val="75000"/>
                  </a:schemeClr>
                </a:solidFill>
                <a:latin typeface="AauxPro OT"/>
              </a:rPr>
              <a:t>What is Sexual Violence?</a:t>
            </a:r>
          </a:p>
        </p:txBody>
      </p:sp>
      <p:sp>
        <p:nvSpPr>
          <p:cNvPr id="8196" name="TextBox 5"/>
          <p:cNvSpPr txBox="1">
            <a:spLocks noChangeArrowheads="1"/>
          </p:cNvSpPr>
          <p:nvPr/>
        </p:nvSpPr>
        <p:spPr bwMode="auto">
          <a:xfrm>
            <a:off x="1092200" y="2574925"/>
            <a:ext cx="7258050" cy="346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buFont typeface="Arial" pitchFamily="34" charset="0"/>
              <a:buChar char="•"/>
            </a:pPr>
            <a:r>
              <a:rPr lang="en-US" sz="3000"/>
              <a:t> </a:t>
            </a:r>
            <a:r>
              <a:rPr lang="en-US" sz="2700">
                <a:latin typeface="AauxPro OT"/>
              </a:rPr>
              <a:t>Sexual violence is a form of harassment</a:t>
            </a:r>
          </a:p>
          <a:p>
            <a:pPr>
              <a:buFont typeface="Arial" pitchFamily="34" charset="0"/>
              <a:buChar char="•"/>
            </a:pPr>
            <a:endParaRPr lang="en-US" sz="2700">
              <a:latin typeface="AauxPro OT"/>
            </a:endParaRPr>
          </a:p>
          <a:p>
            <a:pPr>
              <a:buFont typeface="Arial" pitchFamily="34" charset="0"/>
              <a:buChar char="•"/>
            </a:pPr>
            <a:r>
              <a:rPr lang="en-US" sz="2700">
                <a:latin typeface="AauxPro OT"/>
              </a:rPr>
              <a:t> </a:t>
            </a:r>
            <a:r>
              <a:rPr lang="en-US" sz="2700" b="1">
                <a:latin typeface="AauxPro OT"/>
              </a:rPr>
              <a:t>Physical</a:t>
            </a:r>
            <a:r>
              <a:rPr lang="en-US" sz="2700">
                <a:latin typeface="AauxPro OT"/>
              </a:rPr>
              <a:t> sexual acts perpetrated against a person’s will or where a person is incapable of giving consent</a:t>
            </a:r>
          </a:p>
          <a:p>
            <a:pPr>
              <a:buFont typeface="Arial" pitchFamily="34" charset="0"/>
              <a:buChar char="•"/>
            </a:pPr>
            <a:endParaRPr lang="en-US" sz="2700">
              <a:latin typeface="AauxPro OT"/>
            </a:endParaRPr>
          </a:p>
          <a:p>
            <a:pPr>
              <a:buFont typeface="Arial" pitchFamily="34" charset="0"/>
              <a:buChar char="•"/>
            </a:pPr>
            <a:r>
              <a:rPr lang="en-US" sz="2700">
                <a:latin typeface="AauxPro OT"/>
              </a:rPr>
              <a:t>Includes conduct commonly known as rape, sexual assault, sexual coercion</a:t>
            </a:r>
          </a:p>
        </p:txBody>
      </p:sp>
    </p:spTree>
    <p:extLst>
      <p:ext uri="{BB962C8B-B14F-4D97-AF65-F5344CB8AC3E}">
        <p14:creationId xmlns:p14="http://schemas.microsoft.com/office/powerpoint/2010/main" val="26928053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3" descr="inside page art.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876300" y="1487488"/>
            <a:ext cx="7204075" cy="523875"/>
          </a:xfrm>
          <a:prstGeom prst="rect">
            <a:avLst/>
          </a:prstGeom>
          <a:noFill/>
        </p:spPr>
        <p:txBody>
          <a:bodyPr>
            <a:spAutoFit/>
          </a:bodyPr>
          <a:lstStyle/>
          <a:p>
            <a:pPr algn="ctr" fontAlgn="auto">
              <a:spcBef>
                <a:spcPts val="0"/>
              </a:spcBef>
              <a:spcAft>
                <a:spcPts val="0"/>
              </a:spcAft>
              <a:defRPr/>
            </a:pPr>
            <a:r>
              <a:rPr lang="en-US" sz="2800" dirty="0">
                <a:solidFill>
                  <a:schemeClr val="accent1">
                    <a:lumMod val="75000"/>
                  </a:schemeClr>
                </a:solidFill>
                <a:latin typeface="AauxPro OT"/>
              </a:rPr>
              <a:t>What is Sexual Harassment?</a:t>
            </a:r>
          </a:p>
        </p:txBody>
      </p:sp>
      <p:sp>
        <p:nvSpPr>
          <p:cNvPr id="7172" name="TextBox 5"/>
          <p:cNvSpPr txBox="1">
            <a:spLocks noChangeArrowheads="1"/>
          </p:cNvSpPr>
          <p:nvPr/>
        </p:nvSpPr>
        <p:spPr bwMode="auto">
          <a:xfrm>
            <a:off x="1092200" y="2362200"/>
            <a:ext cx="7258050"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buFont typeface="Arial" pitchFamily="34" charset="0"/>
              <a:buChar char="•"/>
            </a:pPr>
            <a:r>
              <a:rPr lang="en-US" sz="3000" dirty="0"/>
              <a:t> </a:t>
            </a:r>
            <a:r>
              <a:rPr lang="en-US" sz="2400" dirty="0">
                <a:latin typeface="AauxPro OT"/>
              </a:rPr>
              <a:t>Sexual harassment is unwelcome conduct of a sexual nature that is sufficiently severe, persistent or pervasive that it unreasonable interferes with, denies, or limits someone’s ability to participate in or benefit from a program or activity</a:t>
            </a:r>
          </a:p>
          <a:p>
            <a:pPr>
              <a:buFont typeface="Arial" pitchFamily="34" charset="0"/>
              <a:buChar char="•"/>
            </a:pPr>
            <a:endParaRPr lang="en-US" sz="2400" dirty="0">
              <a:latin typeface="AauxPro OT"/>
            </a:endParaRPr>
          </a:p>
          <a:p>
            <a:pPr>
              <a:buFont typeface="Arial" pitchFamily="34" charset="0"/>
              <a:buChar char="•"/>
            </a:pPr>
            <a:r>
              <a:rPr lang="en-US" sz="2400" dirty="0">
                <a:latin typeface="AauxPro OT"/>
              </a:rPr>
              <a:t> Examples: Unwelcome sexual advances, requests for sexual favors, and other verbal, nonverbal, or physical conduct of a sexual nature</a:t>
            </a:r>
            <a:endParaRPr lang="en-US" sz="2700" dirty="0">
              <a:latin typeface="AauxPro OT"/>
            </a:endParaRPr>
          </a:p>
          <a:p>
            <a:pPr>
              <a:buFont typeface="Arial" pitchFamily="34" charset="0"/>
              <a:buChar char="•"/>
            </a:pPr>
            <a:endParaRPr lang="en-US" sz="2700" dirty="0">
              <a:latin typeface="AauxPro OT"/>
            </a:endParaRPr>
          </a:p>
        </p:txBody>
      </p:sp>
    </p:spTree>
    <p:extLst>
      <p:ext uri="{BB962C8B-B14F-4D97-AF65-F5344CB8AC3E}">
        <p14:creationId xmlns:p14="http://schemas.microsoft.com/office/powerpoint/2010/main" val="21836886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533400" y="533400"/>
            <a:ext cx="8001000" cy="1219200"/>
          </a:xfrm>
        </p:spPr>
        <p:txBody>
          <a:bodyPr/>
          <a:lstStyle/>
          <a:p>
            <a:r>
              <a:rPr lang="en-US" sz="3600" b="1" dirty="0"/>
              <a:t>TYPES </a:t>
            </a:r>
            <a:r>
              <a:rPr lang="en-US" sz="3600" b="1" dirty="0" smtClean="0"/>
              <a:t>OF SEXUAL </a:t>
            </a:r>
            <a:r>
              <a:rPr lang="en-US" sz="3600" b="1" dirty="0"/>
              <a:t>HARASSMENT</a:t>
            </a:r>
          </a:p>
        </p:txBody>
      </p:sp>
      <p:sp>
        <p:nvSpPr>
          <p:cNvPr id="40963" name="Rectangle 3"/>
          <p:cNvSpPr>
            <a:spLocks noGrp="1" noChangeArrowheads="1"/>
          </p:cNvSpPr>
          <p:nvPr>
            <p:ph idx="1"/>
          </p:nvPr>
        </p:nvSpPr>
        <p:spPr>
          <a:xfrm>
            <a:off x="762000" y="1828800"/>
            <a:ext cx="7162800" cy="4267200"/>
          </a:xfrm>
        </p:spPr>
        <p:txBody>
          <a:bodyPr/>
          <a:lstStyle/>
          <a:p>
            <a:pPr marL="609600" indent="-609600">
              <a:buFont typeface="Wingdings" pitchFamily="2" charset="2"/>
              <a:buNone/>
            </a:pPr>
            <a:endParaRPr lang="en-US" sz="3600" dirty="0">
              <a:solidFill>
                <a:srgbClr val="FFCC66"/>
              </a:solidFill>
            </a:endParaRPr>
          </a:p>
          <a:p>
            <a:pPr marL="609600" indent="-609600">
              <a:buFont typeface="Wingdings" pitchFamily="2" charset="2"/>
              <a:buNone/>
            </a:pPr>
            <a:r>
              <a:rPr lang="en-US" sz="3200" b="1" dirty="0">
                <a:solidFill>
                  <a:schemeClr val="tx2"/>
                </a:solidFill>
              </a:rPr>
              <a:t>Quid Pro Quo</a:t>
            </a:r>
            <a:r>
              <a:rPr lang="en-US" sz="3200" dirty="0">
                <a:solidFill>
                  <a:schemeClr val="tx2"/>
                </a:solidFill>
              </a:rPr>
              <a:t> – Latin term meaning “this for that”.  The term refers to conditions placed on a person’s career or terms of employment in return for sexual favors.</a:t>
            </a:r>
          </a:p>
          <a:p>
            <a:pPr marL="609600" indent="-609600">
              <a:buFont typeface="Wingdings" pitchFamily="2" charset="2"/>
              <a:buNone/>
            </a:pPr>
            <a:endParaRPr lang="en-US" sz="3600" dirty="0">
              <a:solidFill>
                <a:schemeClr val="tx2"/>
              </a:solidFill>
            </a:endParaRPr>
          </a:p>
        </p:txBody>
      </p:sp>
    </p:spTree>
    <p:extLst>
      <p:ext uri="{BB962C8B-B14F-4D97-AF65-F5344CB8AC3E}">
        <p14:creationId xmlns:p14="http://schemas.microsoft.com/office/powerpoint/2010/main" val="23385344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533400" y="533400"/>
            <a:ext cx="8001000" cy="1219200"/>
          </a:xfrm>
        </p:spPr>
        <p:txBody>
          <a:bodyPr/>
          <a:lstStyle/>
          <a:p>
            <a:r>
              <a:rPr lang="en-US" sz="3600" b="1" dirty="0"/>
              <a:t>TYPES </a:t>
            </a:r>
            <a:r>
              <a:rPr lang="en-US" sz="3600" b="1" dirty="0" smtClean="0"/>
              <a:t>OF SEXUAL </a:t>
            </a:r>
            <a:r>
              <a:rPr lang="en-US" sz="3600" b="1" dirty="0"/>
              <a:t>HARASSMENT</a:t>
            </a:r>
          </a:p>
        </p:txBody>
      </p:sp>
      <p:sp>
        <p:nvSpPr>
          <p:cNvPr id="41987" name="Rectangle 3"/>
          <p:cNvSpPr>
            <a:spLocks noGrp="1" noChangeArrowheads="1"/>
          </p:cNvSpPr>
          <p:nvPr>
            <p:ph idx="1"/>
          </p:nvPr>
        </p:nvSpPr>
        <p:spPr>
          <a:xfrm>
            <a:off x="533400" y="1905000"/>
            <a:ext cx="7924800" cy="4267200"/>
          </a:xfrm>
        </p:spPr>
        <p:txBody>
          <a:bodyPr/>
          <a:lstStyle/>
          <a:p>
            <a:pPr marL="609600" indent="-609600">
              <a:buFont typeface="Wingdings" pitchFamily="2" charset="2"/>
              <a:buNone/>
            </a:pPr>
            <a:r>
              <a:rPr lang="en-US" sz="3600" dirty="0">
                <a:solidFill>
                  <a:srgbClr val="FFCC66"/>
                </a:solidFill>
              </a:rPr>
              <a:t> </a:t>
            </a:r>
            <a:r>
              <a:rPr lang="en-US" sz="3200" b="1" dirty="0">
                <a:solidFill>
                  <a:schemeClr val="tx2"/>
                </a:solidFill>
              </a:rPr>
              <a:t>Hostile Environment</a:t>
            </a:r>
            <a:r>
              <a:rPr lang="en-US" sz="3200" dirty="0">
                <a:solidFill>
                  <a:schemeClr val="tx2"/>
                </a:solidFill>
              </a:rPr>
              <a:t> – occurs when </a:t>
            </a:r>
            <a:r>
              <a:rPr lang="en-US" sz="3200" dirty="0" smtClean="0">
                <a:solidFill>
                  <a:schemeClr val="tx2"/>
                </a:solidFill>
              </a:rPr>
              <a:t>an individual is </a:t>
            </a:r>
            <a:r>
              <a:rPr lang="en-US" sz="3200" dirty="0">
                <a:solidFill>
                  <a:schemeClr val="tx2"/>
                </a:solidFill>
              </a:rPr>
              <a:t>subjected to offensive, unwanted and unsolicited comments or behaviors of a sexual nature. Classified as hostile if behavior unreasonably interferes with their performance.</a:t>
            </a:r>
          </a:p>
        </p:txBody>
      </p:sp>
    </p:spTree>
    <p:extLst>
      <p:ext uri="{BB962C8B-B14F-4D97-AF65-F5344CB8AC3E}">
        <p14:creationId xmlns:p14="http://schemas.microsoft.com/office/powerpoint/2010/main" val="25752519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85800" y="381000"/>
            <a:ext cx="7772400" cy="1219200"/>
          </a:xfrm>
        </p:spPr>
        <p:txBody>
          <a:bodyPr/>
          <a:lstStyle/>
          <a:p>
            <a:r>
              <a:rPr lang="en-US" sz="3600" b="1" dirty="0" smtClean="0"/>
              <a:t>Examples of Hostile Environment Sexual Harassment</a:t>
            </a:r>
            <a:endParaRPr lang="en-US" sz="3600" b="1" dirty="0"/>
          </a:p>
        </p:txBody>
      </p:sp>
      <p:sp>
        <p:nvSpPr>
          <p:cNvPr id="37891" name="Rectangle 3"/>
          <p:cNvSpPr>
            <a:spLocks noGrp="1" noChangeArrowheads="1"/>
          </p:cNvSpPr>
          <p:nvPr>
            <p:ph idx="1"/>
          </p:nvPr>
        </p:nvSpPr>
        <p:spPr>
          <a:xfrm>
            <a:off x="304800" y="1981200"/>
            <a:ext cx="8001000" cy="4495800"/>
          </a:xfrm>
        </p:spPr>
        <p:txBody>
          <a:bodyPr>
            <a:normAutofit fontScale="92500" lnSpcReduction="20000"/>
          </a:bodyPr>
          <a:lstStyle/>
          <a:p>
            <a:r>
              <a:rPr lang="en-US" sz="2400" b="1" dirty="0">
                <a:solidFill>
                  <a:schemeClr val="tx2"/>
                </a:solidFill>
              </a:rPr>
              <a:t>Nonverbal – </a:t>
            </a:r>
            <a:r>
              <a:rPr lang="en-US" sz="2400" dirty="0">
                <a:solidFill>
                  <a:schemeClr val="tx2"/>
                </a:solidFill>
              </a:rPr>
              <a:t>M</a:t>
            </a:r>
            <a:r>
              <a:rPr lang="en-US" sz="2400" dirty="0" smtClean="0">
                <a:solidFill>
                  <a:schemeClr val="tx2"/>
                </a:solidFill>
              </a:rPr>
              <a:t>ay include: </a:t>
            </a:r>
            <a:r>
              <a:rPr lang="en-US" sz="2400" dirty="0">
                <a:solidFill>
                  <a:schemeClr val="tx2"/>
                </a:solidFill>
              </a:rPr>
              <a:t>S</a:t>
            </a:r>
            <a:r>
              <a:rPr lang="en-US" sz="2400" dirty="0" smtClean="0">
                <a:solidFill>
                  <a:schemeClr val="tx2"/>
                </a:solidFill>
              </a:rPr>
              <a:t>taring </a:t>
            </a:r>
            <a:r>
              <a:rPr lang="en-US" sz="2400" dirty="0">
                <a:solidFill>
                  <a:schemeClr val="tx2"/>
                </a:solidFill>
              </a:rPr>
              <a:t>at someone </a:t>
            </a:r>
            <a:r>
              <a:rPr lang="en-US" sz="2400" dirty="0" smtClean="0">
                <a:solidFill>
                  <a:schemeClr val="tx2"/>
                </a:solidFill>
              </a:rPr>
              <a:t>(i.e</a:t>
            </a:r>
            <a:r>
              <a:rPr lang="en-US" sz="2400" dirty="0">
                <a:solidFill>
                  <a:schemeClr val="tx2"/>
                </a:solidFill>
              </a:rPr>
              <a:t>. “undressing someone with one’s eyes</a:t>
            </a:r>
            <a:r>
              <a:rPr lang="en-US" sz="2400" dirty="0" smtClean="0">
                <a:solidFill>
                  <a:schemeClr val="tx2"/>
                </a:solidFill>
              </a:rPr>
              <a:t>”); </a:t>
            </a:r>
            <a:r>
              <a:rPr lang="en-US" sz="2400" dirty="0">
                <a:solidFill>
                  <a:schemeClr val="tx2"/>
                </a:solidFill>
              </a:rPr>
              <a:t>blowing </a:t>
            </a:r>
            <a:r>
              <a:rPr lang="en-US" sz="2400" dirty="0" smtClean="0">
                <a:solidFill>
                  <a:schemeClr val="tx2"/>
                </a:solidFill>
              </a:rPr>
              <a:t>kisses; winking; </a:t>
            </a:r>
            <a:r>
              <a:rPr lang="en-US" sz="2400" dirty="0">
                <a:solidFill>
                  <a:schemeClr val="tx2"/>
                </a:solidFill>
              </a:rPr>
              <a:t>or licking of one’s lips in a suggestive </a:t>
            </a:r>
            <a:r>
              <a:rPr lang="en-US" sz="2400" dirty="0" smtClean="0">
                <a:solidFill>
                  <a:schemeClr val="tx2"/>
                </a:solidFill>
              </a:rPr>
              <a:t>manner; displaying </a:t>
            </a:r>
            <a:r>
              <a:rPr lang="en-US" sz="2400" dirty="0">
                <a:solidFill>
                  <a:schemeClr val="tx2"/>
                </a:solidFill>
              </a:rPr>
              <a:t>sexually oriented </a:t>
            </a:r>
            <a:r>
              <a:rPr lang="en-US" sz="2400" dirty="0" smtClean="0">
                <a:solidFill>
                  <a:schemeClr val="tx2"/>
                </a:solidFill>
              </a:rPr>
              <a:t>pictures or cartoons</a:t>
            </a:r>
            <a:r>
              <a:rPr lang="en-US" sz="2400" dirty="0">
                <a:solidFill>
                  <a:schemeClr val="tx2"/>
                </a:solidFill>
              </a:rPr>
              <a:t>;</a:t>
            </a:r>
            <a:r>
              <a:rPr lang="en-US" sz="2400" dirty="0" smtClean="0">
                <a:solidFill>
                  <a:schemeClr val="tx2"/>
                </a:solidFill>
              </a:rPr>
              <a:t> </a:t>
            </a:r>
            <a:r>
              <a:rPr lang="en-US" sz="2400" dirty="0">
                <a:solidFill>
                  <a:schemeClr val="tx2"/>
                </a:solidFill>
              </a:rPr>
              <a:t>using sexually oriented screen </a:t>
            </a:r>
            <a:r>
              <a:rPr lang="en-US" sz="2400" dirty="0" smtClean="0">
                <a:solidFill>
                  <a:schemeClr val="tx2"/>
                </a:solidFill>
              </a:rPr>
              <a:t>savers.</a:t>
            </a:r>
          </a:p>
          <a:p>
            <a:r>
              <a:rPr lang="en-US" sz="2400" b="1" dirty="0">
                <a:solidFill>
                  <a:schemeClr val="tx2"/>
                </a:solidFill>
              </a:rPr>
              <a:t>Verbal – </a:t>
            </a:r>
            <a:r>
              <a:rPr lang="en-US" sz="2400" dirty="0" smtClean="0">
                <a:solidFill>
                  <a:schemeClr val="tx2"/>
                </a:solidFill>
              </a:rPr>
              <a:t>May </a:t>
            </a:r>
            <a:r>
              <a:rPr lang="en-US" sz="2400" dirty="0">
                <a:solidFill>
                  <a:schemeClr val="tx2"/>
                </a:solidFill>
              </a:rPr>
              <a:t>include telling </a:t>
            </a:r>
            <a:r>
              <a:rPr lang="en-US" sz="2400" dirty="0" smtClean="0">
                <a:solidFill>
                  <a:schemeClr val="tx2"/>
                </a:solidFill>
              </a:rPr>
              <a:t>jokes; </a:t>
            </a:r>
            <a:r>
              <a:rPr lang="en-US" sz="2400" dirty="0">
                <a:solidFill>
                  <a:schemeClr val="tx2"/>
                </a:solidFill>
              </a:rPr>
              <a:t>using sexually explicit </a:t>
            </a:r>
            <a:r>
              <a:rPr lang="en-US" sz="2400" dirty="0" smtClean="0">
                <a:solidFill>
                  <a:schemeClr val="tx2"/>
                </a:solidFill>
              </a:rPr>
              <a:t>profanity or threats; describing sexual encounters with others; suggesting sexual activity; </a:t>
            </a:r>
            <a:r>
              <a:rPr lang="en-US" sz="2400" dirty="0">
                <a:solidFill>
                  <a:schemeClr val="tx2"/>
                </a:solidFill>
              </a:rPr>
              <a:t>whistling in a sexually suggestive </a:t>
            </a:r>
            <a:r>
              <a:rPr lang="en-US" sz="2400" dirty="0" smtClean="0">
                <a:solidFill>
                  <a:schemeClr val="tx2"/>
                </a:solidFill>
              </a:rPr>
              <a:t>manner; using </a:t>
            </a:r>
            <a:r>
              <a:rPr lang="en-US" sz="2400" dirty="0">
                <a:solidFill>
                  <a:schemeClr val="tx2"/>
                </a:solidFill>
              </a:rPr>
              <a:t>terms such as “honey”, “babe”, “sweetheart”, “dear”, etc</a:t>
            </a:r>
            <a:r>
              <a:rPr lang="en-US" sz="2400" dirty="0" smtClean="0">
                <a:solidFill>
                  <a:schemeClr val="tx2"/>
                </a:solidFill>
              </a:rPr>
              <a:t>.</a:t>
            </a:r>
          </a:p>
          <a:p>
            <a:r>
              <a:rPr lang="en-US" sz="2400" b="1" dirty="0">
                <a:solidFill>
                  <a:schemeClr val="tx2"/>
                </a:solidFill>
              </a:rPr>
              <a:t>Physical Contact – </a:t>
            </a:r>
            <a:r>
              <a:rPr lang="en-US" sz="2400" dirty="0" smtClean="0">
                <a:solidFill>
                  <a:schemeClr val="tx2"/>
                </a:solidFill>
              </a:rPr>
              <a:t>May </a:t>
            </a:r>
            <a:r>
              <a:rPr lang="en-US" sz="2400" dirty="0">
                <a:solidFill>
                  <a:schemeClr val="tx2"/>
                </a:solidFill>
              </a:rPr>
              <a:t>include touching, patting, pinching, bumping, grabbing, cornering or blocking a passageway, kissing, providing unsolicited back or neck rubs.</a:t>
            </a:r>
            <a:r>
              <a:rPr lang="en-US" sz="2400" b="1" dirty="0">
                <a:solidFill>
                  <a:schemeClr val="tx2"/>
                </a:solidFill>
              </a:rPr>
              <a:t>  </a:t>
            </a:r>
            <a:endParaRPr lang="en-US" sz="2400" b="1" dirty="0" smtClean="0">
              <a:solidFill>
                <a:schemeClr val="tx2"/>
              </a:solidFill>
            </a:endParaRPr>
          </a:p>
          <a:p>
            <a:endParaRPr lang="en-US" sz="2400" b="1" dirty="0">
              <a:solidFill>
                <a:schemeClr val="tx2"/>
              </a:solidFill>
            </a:endParaRPr>
          </a:p>
          <a:p>
            <a:r>
              <a:rPr lang="en-US" sz="2400" b="1" dirty="0" smtClean="0">
                <a:solidFill>
                  <a:schemeClr val="tx2"/>
                </a:solidFill>
              </a:rPr>
              <a:t>Bottom line:  If someone thinks you are harassing them, you ARE harassing them!</a:t>
            </a:r>
            <a:endParaRPr lang="en-US" sz="2400" dirty="0">
              <a:solidFill>
                <a:schemeClr val="tx2"/>
              </a:solidFill>
            </a:endParaRPr>
          </a:p>
          <a:p>
            <a:endParaRPr lang="en-US" sz="2400" b="1" dirty="0">
              <a:solidFill>
                <a:schemeClr val="tx2"/>
              </a:solidFill>
            </a:endParaRPr>
          </a:p>
          <a:p>
            <a:endParaRPr lang="en-US" sz="2400" dirty="0">
              <a:solidFill>
                <a:schemeClr val="tx2"/>
              </a:solidFill>
            </a:endParaRPr>
          </a:p>
        </p:txBody>
      </p:sp>
    </p:spTree>
    <p:extLst>
      <p:ext uri="{BB962C8B-B14F-4D97-AF65-F5344CB8AC3E}">
        <p14:creationId xmlns:p14="http://schemas.microsoft.com/office/powerpoint/2010/main" val="22723038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Who can be harassing?</a:t>
            </a:r>
            <a:endParaRPr lang="en-US" b="1" dirty="0"/>
          </a:p>
        </p:txBody>
      </p:sp>
      <p:sp>
        <p:nvSpPr>
          <p:cNvPr id="3" name="Content Placeholder 2"/>
          <p:cNvSpPr>
            <a:spLocks noGrp="1"/>
          </p:cNvSpPr>
          <p:nvPr>
            <p:ph idx="1"/>
          </p:nvPr>
        </p:nvSpPr>
        <p:spPr/>
        <p:txBody>
          <a:bodyPr/>
          <a:lstStyle/>
          <a:p>
            <a:r>
              <a:rPr lang="en-US" dirty="0" smtClean="0"/>
              <a:t>Supervisors</a:t>
            </a:r>
          </a:p>
          <a:p>
            <a:r>
              <a:rPr lang="en-US" dirty="0" smtClean="0"/>
              <a:t>Coworkers</a:t>
            </a:r>
          </a:p>
          <a:p>
            <a:r>
              <a:rPr lang="en-US" dirty="0" smtClean="0"/>
              <a:t>Students</a:t>
            </a:r>
          </a:p>
          <a:p>
            <a:r>
              <a:rPr lang="en-US" dirty="0" smtClean="0"/>
              <a:t>Vendors</a:t>
            </a:r>
          </a:p>
          <a:p>
            <a:r>
              <a:rPr lang="en-US" dirty="0" smtClean="0"/>
              <a:t>Contractors</a:t>
            </a:r>
          </a:p>
          <a:p>
            <a:r>
              <a:rPr lang="en-US" dirty="0" smtClean="0"/>
              <a:t>Campus visitors</a:t>
            </a:r>
          </a:p>
          <a:p>
            <a:r>
              <a:rPr lang="en-US" dirty="0" smtClean="0"/>
              <a:t>Parents</a:t>
            </a:r>
          </a:p>
          <a:p>
            <a:r>
              <a:rPr lang="en-US" dirty="0" smtClean="0"/>
              <a:t>Etc.</a:t>
            </a:r>
            <a:endParaRPr lang="en-US" dirty="0"/>
          </a:p>
          <a:p>
            <a:pPr marL="114300" indent="0" algn="ctr">
              <a:buNone/>
            </a:pPr>
            <a:r>
              <a:rPr lang="en-US" b="1" dirty="0" smtClean="0"/>
              <a:t>ALL must be reported and will be dealt with, regardless of affiliation with the college!</a:t>
            </a:r>
            <a:endParaRPr lang="en-US" b="1" dirty="0"/>
          </a:p>
        </p:txBody>
      </p:sp>
    </p:spTree>
    <p:extLst>
      <p:ext uri="{BB962C8B-B14F-4D97-AF65-F5344CB8AC3E}">
        <p14:creationId xmlns:p14="http://schemas.microsoft.com/office/powerpoint/2010/main" val="11421280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p:cNvSpPr>
            <a:spLocks noGrp="1"/>
          </p:cNvSpPr>
          <p:nvPr>
            <p:ph type="subTitle" idx="1"/>
          </p:nvPr>
        </p:nvSpPr>
        <p:spPr>
          <a:xfrm>
            <a:off x="609600" y="1447800"/>
            <a:ext cx="7397496" cy="3429000"/>
          </a:xfrm>
        </p:spPr>
        <p:txBody>
          <a:bodyPr>
            <a:noAutofit/>
          </a:bodyPr>
          <a:lstStyle/>
          <a:p>
            <a:pPr algn="l"/>
            <a:r>
              <a:rPr lang="en-US" sz="4000" b="1" dirty="0" smtClean="0">
                <a:solidFill>
                  <a:schemeClr val="tx2"/>
                </a:solidFill>
              </a:rPr>
              <a:t>If you are a witness to, or a victim of an act of harassment or violence or  someone reports it to </a:t>
            </a:r>
            <a:r>
              <a:rPr lang="en-US" sz="4000" b="1" u="sng" dirty="0" smtClean="0">
                <a:solidFill>
                  <a:schemeClr val="tx2"/>
                </a:solidFill>
              </a:rPr>
              <a:t>you</a:t>
            </a:r>
            <a:r>
              <a:rPr lang="en-US" sz="4000" b="1" dirty="0" smtClean="0">
                <a:solidFill>
                  <a:schemeClr val="tx2"/>
                </a:solidFill>
              </a:rPr>
              <a:t> … REPORT IT!</a:t>
            </a:r>
          </a:p>
          <a:p>
            <a:pPr algn="l"/>
            <a:endParaRPr lang="en-US" sz="4000" b="1" dirty="0">
              <a:solidFill>
                <a:schemeClr val="tx2"/>
              </a:solidFill>
            </a:endParaRPr>
          </a:p>
          <a:p>
            <a:pPr algn="ctr"/>
            <a:r>
              <a:rPr lang="en-US" sz="4000" b="1" dirty="0" smtClean="0">
                <a:solidFill>
                  <a:schemeClr val="tx2"/>
                </a:solidFill>
              </a:rPr>
              <a:t>Human Resources is the primary contact (255-5514)</a:t>
            </a:r>
          </a:p>
        </p:txBody>
      </p:sp>
    </p:spTree>
    <p:extLst>
      <p:ext uri="{BB962C8B-B14F-4D97-AF65-F5344CB8AC3E}">
        <p14:creationId xmlns:p14="http://schemas.microsoft.com/office/powerpoint/2010/main" val="359405238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229600" cy="3505200"/>
          </a:xfrm>
        </p:spPr>
        <p:txBody>
          <a:bodyPr>
            <a:noAutofit/>
          </a:bodyPr>
          <a:lstStyle/>
          <a:p>
            <a:pPr marL="0" indent="0">
              <a:buNone/>
            </a:pPr>
            <a:r>
              <a:rPr lang="en-US" sz="3200" b="1" dirty="0"/>
              <a:t>What will happen when it is reported</a:t>
            </a:r>
            <a:r>
              <a:rPr lang="en-US" sz="3200" b="1" dirty="0" smtClean="0"/>
              <a:t>?</a:t>
            </a:r>
          </a:p>
          <a:p>
            <a:pPr indent="-342900">
              <a:buFont typeface="Wingdings" pitchFamily="2" charset="2"/>
              <a:buChar char="Ø"/>
            </a:pPr>
            <a:r>
              <a:rPr lang="en-US" sz="3000" dirty="0" smtClean="0">
                <a:solidFill>
                  <a:schemeClr val="tx2"/>
                </a:solidFill>
              </a:rPr>
              <a:t>We will explain victim’s options</a:t>
            </a:r>
            <a:endParaRPr lang="en-US" sz="3000" dirty="0">
              <a:solidFill>
                <a:schemeClr val="tx2"/>
              </a:solidFill>
            </a:endParaRPr>
          </a:p>
          <a:p>
            <a:pPr marL="342900" indent="-342900">
              <a:buFont typeface="Wingdings" pitchFamily="2" charset="2"/>
              <a:buChar char="Ø"/>
            </a:pPr>
            <a:r>
              <a:rPr lang="en-US" sz="3000" dirty="0" smtClean="0">
                <a:solidFill>
                  <a:schemeClr val="tx2"/>
                </a:solidFill>
              </a:rPr>
              <a:t>We will notify of on/off campus resources</a:t>
            </a:r>
            <a:endParaRPr lang="en-US" sz="3000" dirty="0">
              <a:solidFill>
                <a:schemeClr val="tx2"/>
              </a:solidFill>
            </a:endParaRPr>
          </a:p>
          <a:p>
            <a:pPr marL="342900" indent="-342900">
              <a:buFont typeface="Wingdings" pitchFamily="2" charset="2"/>
              <a:buChar char="Ø"/>
            </a:pPr>
            <a:r>
              <a:rPr lang="en-US" sz="3000" dirty="0" smtClean="0">
                <a:solidFill>
                  <a:schemeClr val="tx2"/>
                </a:solidFill>
              </a:rPr>
              <a:t>We will conduct an investigation</a:t>
            </a:r>
          </a:p>
          <a:p>
            <a:pPr marL="342900" indent="-342900">
              <a:buFont typeface="Wingdings" pitchFamily="2" charset="2"/>
              <a:buChar char="Ø"/>
            </a:pPr>
            <a:r>
              <a:rPr lang="en-US" sz="3000" dirty="0" smtClean="0">
                <a:solidFill>
                  <a:schemeClr val="tx2"/>
                </a:solidFill>
              </a:rPr>
              <a:t>We will maintain confidentiality (not anonymity)</a:t>
            </a:r>
          </a:p>
          <a:p>
            <a:pPr marL="342900" indent="-342900">
              <a:buFont typeface="Wingdings" pitchFamily="2" charset="2"/>
              <a:buChar char="Ø"/>
            </a:pPr>
            <a:r>
              <a:rPr lang="en-US" sz="3000" b="1" dirty="0" smtClean="0">
                <a:solidFill>
                  <a:schemeClr val="tx2"/>
                </a:solidFill>
              </a:rPr>
              <a:t>We WILL take action so that it does not happen again</a:t>
            </a:r>
          </a:p>
          <a:p>
            <a:pPr marL="0" indent="0">
              <a:buNone/>
            </a:pPr>
            <a:r>
              <a:rPr lang="en-US" sz="3200" b="1" dirty="0"/>
              <a:t>If someone reports </a:t>
            </a:r>
            <a:r>
              <a:rPr lang="en-US" sz="3200" b="1" dirty="0" smtClean="0"/>
              <a:t>to you or if you witness</a:t>
            </a:r>
            <a:endParaRPr lang="en-US" sz="3000" b="1" dirty="0" smtClean="0">
              <a:solidFill>
                <a:schemeClr val="tx2"/>
              </a:solidFill>
            </a:endParaRPr>
          </a:p>
          <a:p>
            <a:pPr indent="-342900">
              <a:buFont typeface="Wingdings" pitchFamily="2" charset="2"/>
              <a:buChar char="Ø"/>
            </a:pPr>
            <a:r>
              <a:rPr lang="en-US" sz="3000" dirty="0">
                <a:solidFill>
                  <a:schemeClr val="tx2"/>
                </a:solidFill>
              </a:rPr>
              <a:t>Tell your </a:t>
            </a:r>
            <a:r>
              <a:rPr lang="en-US" sz="3000" dirty="0" smtClean="0">
                <a:solidFill>
                  <a:schemeClr val="tx2"/>
                </a:solidFill>
              </a:rPr>
              <a:t>supervisor</a:t>
            </a:r>
          </a:p>
          <a:p>
            <a:pPr indent="-342900">
              <a:buFont typeface="Wingdings" pitchFamily="2" charset="2"/>
              <a:buChar char="Ø"/>
            </a:pPr>
            <a:r>
              <a:rPr lang="en-US" sz="3000" dirty="0">
                <a:solidFill>
                  <a:schemeClr val="tx2"/>
                </a:solidFill>
              </a:rPr>
              <a:t>File a written </a:t>
            </a:r>
            <a:r>
              <a:rPr lang="en-US" sz="3000" dirty="0" smtClean="0">
                <a:solidFill>
                  <a:schemeClr val="tx2"/>
                </a:solidFill>
              </a:rPr>
              <a:t>report</a:t>
            </a:r>
            <a:endParaRPr lang="en-US" sz="3000" dirty="0">
              <a:solidFill>
                <a:schemeClr val="tx2"/>
              </a:solidFill>
            </a:endParaRPr>
          </a:p>
          <a:p>
            <a:pPr indent="-342900">
              <a:buFont typeface="Wingdings" pitchFamily="2" charset="2"/>
              <a:buChar char="Ø"/>
            </a:pPr>
            <a:r>
              <a:rPr lang="en-US" sz="3000" dirty="0">
                <a:solidFill>
                  <a:schemeClr val="tx2"/>
                </a:solidFill>
              </a:rPr>
              <a:t>Refer victim to </a:t>
            </a:r>
            <a:r>
              <a:rPr lang="en-US" sz="3000" dirty="0" smtClean="0">
                <a:solidFill>
                  <a:schemeClr val="tx2"/>
                </a:solidFill>
              </a:rPr>
              <a:t>Human Resources </a:t>
            </a:r>
            <a:r>
              <a:rPr lang="en-US" sz="3000" dirty="0">
                <a:solidFill>
                  <a:schemeClr val="tx2"/>
                </a:solidFill>
              </a:rPr>
              <a:t>or other resources mentioned </a:t>
            </a:r>
            <a:r>
              <a:rPr lang="en-US" sz="3000" dirty="0" smtClean="0">
                <a:solidFill>
                  <a:schemeClr val="tx2"/>
                </a:solidFill>
              </a:rPr>
              <a:t>here</a:t>
            </a:r>
            <a:endParaRPr lang="en-US" sz="3000" dirty="0">
              <a:solidFill>
                <a:schemeClr val="tx2"/>
              </a:solidFill>
            </a:endParaRPr>
          </a:p>
          <a:p>
            <a:pPr marL="0" indent="0">
              <a:buNone/>
            </a:pPr>
            <a:endParaRPr lang="en-US" sz="3000" dirty="0">
              <a:solidFill>
                <a:schemeClr val="tx2"/>
              </a:solidFill>
            </a:endParaRPr>
          </a:p>
          <a:p>
            <a:pPr marL="342900" indent="-342900">
              <a:buFont typeface="Wingdings" pitchFamily="2" charset="2"/>
              <a:buChar char="Ø"/>
            </a:pPr>
            <a:endParaRPr lang="en-US" sz="3000" b="1" dirty="0">
              <a:solidFill>
                <a:schemeClr val="tx2"/>
              </a:solidFill>
            </a:endParaRPr>
          </a:p>
        </p:txBody>
      </p:sp>
    </p:spTree>
    <p:extLst>
      <p:ext uri="{BB962C8B-B14F-4D97-AF65-F5344CB8AC3E}">
        <p14:creationId xmlns:p14="http://schemas.microsoft.com/office/powerpoint/2010/main" val="920642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Prohibited Conduct</a:t>
            </a:r>
            <a:r>
              <a:rPr lang="en-US" sz="2000" spc="0" dirty="0">
                <a:solidFill>
                  <a:srgbClr val="2F2B20"/>
                </a:solidFill>
                <a:latin typeface="Calibri"/>
                <a:ea typeface="+mn-ea"/>
                <a:cs typeface="+mn-cs"/>
              </a:rPr>
              <a:t> </a:t>
            </a:r>
            <a:r>
              <a:rPr lang="en-US" sz="2000" spc="0" dirty="0" smtClean="0">
                <a:solidFill>
                  <a:srgbClr val="2F2B20"/>
                </a:solidFill>
                <a:latin typeface="Calibri"/>
                <a:ea typeface="+mn-ea"/>
                <a:cs typeface="+mn-cs"/>
              </a:rPr>
              <a:t/>
            </a:r>
            <a:br>
              <a:rPr lang="en-US" sz="2000" spc="0" dirty="0" smtClean="0">
                <a:solidFill>
                  <a:srgbClr val="2F2B20"/>
                </a:solidFill>
                <a:latin typeface="Calibri"/>
                <a:ea typeface="+mn-ea"/>
                <a:cs typeface="+mn-cs"/>
              </a:rPr>
            </a:br>
            <a:r>
              <a:rPr lang="en-US" sz="2000" spc="0" dirty="0" smtClean="0">
                <a:solidFill>
                  <a:srgbClr val="2F2B20"/>
                </a:solidFill>
                <a:latin typeface="Calibri"/>
                <a:ea typeface="+mn-ea"/>
                <a:cs typeface="+mn-cs"/>
              </a:rPr>
              <a:t>                             includes </a:t>
            </a:r>
            <a:r>
              <a:rPr lang="en-US" sz="2000" spc="0" dirty="0">
                <a:solidFill>
                  <a:srgbClr val="2F2B20"/>
                </a:solidFill>
                <a:latin typeface="Calibri"/>
                <a:ea typeface="+mn-ea"/>
                <a:cs typeface="+mn-cs"/>
              </a:rPr>
              <a:t>but is not limited to:</a:t>
            </a:r>
            <a:endParaRPr lang="en-US" dirty="0"/>
          </a:p>
        </p:txBody>
      </p:sp>
      <p:sp>
        <p:nvSpPr>
          <p:cNvPr id="4" name="Content Placeholder 3"/>
          <p:cNvSpPr>
            <a:spLocks noGrp="1"/>
          </p:cNvSpPr>
          <p:nvPr>
            <p:ph idx="1"/>
          </p:nvPr>
        </p:nvSpPr>
        <p:spPr/>
        <p:txBody>
          <a:bodyPr>
            <a:normAutofit/>
          </a:bodyPr>
          <a:lstStyle/>
          <a:p>
            <a:r>
              <a:rPr lang="en-US" b="1" dirty="0" smtClean="0"/>
              <a:t>Use </a:t>
            </a:r>
            <a:r>
              <a:rPr lang="en-US" b="1" dirty="0"/>
              <a:t>of force with intent to cause harm</a:t>
            </a:r>
            <a:r>
              <a:rPr lang="en-US" dirty="0"/>
              <a:t>, e.g. physical attacks, </a:t>
            </a:r>
            <a:r>
              <a:rPr lang="en-US" dirty="0" smtClean="0"/>
              <a:t>hitting</a:t>
            </a:r>
            <a:r>
              <a:rPr lang="en-US" dirty="0"/>
              <a:t>, fighting, pushing, or throwing objects; </a:t>
            </a:r>
          </a:p>
          <a:p>
            <a:r>
              <a:rPr lang="en-US" b="1" dirty="0" smtClean="0"/>
              <a:t>Behavior </a:t>
            </a:r>
            <a:r>
              <a:rPr lang="en-US" b="1" dirty="0"/>
              <a:t>that diminishes the dignity of others </a:t>
            </a:r>
            <a:r>
              <a:rPr lang="en-US" dirty="0"/>
              <a:t>through sexual, racial, religious or ethnic harassment; </a:t>
            </a:r>
          </a:p>
          <a:p>
            <a:r>
              <a:rPr lang="en-US" b="1" dirty="0" smtClean="0"/>
              <a:t>Acts </a:t>
            </a:r>
            <a:r>
              <a:rPr lang="en-US" b="1" dirty="0"/>
              <a:t>or </a:t>
            </a:r>
            <a:r>
              <a:rPr lang="en-US" b="1" dirty="0" smtClean="0"/>
              <a:t>threats (verbal or physical) </a:t>
            </a:r>
            <a:r>
              <a:rPr lang="en-US" dirty="0"/>
              <a:t>which are intended to intimidate, harass, threaten, bully, coerce, or cause fear of harm whether directly or indirectly</a:t>
            </a:r>
            <a:r>
              <a:rPr lang="en-US" dirty="0" smtClean="0"/>
              <a:t>;</a:t>
            </a:r>
            <a:endParaRPr lang="en-US" dirty="0"/>
          </a:p>
          <a:p>
            <a:r>
              <a:rPr lang="en-US" b="1" dirty="0" smtClean="0"/>
              <a:t>Use of gestures, words, symbols or pictures </a:t>
            </a:r>
            <a:r>
              <a:rPr lang="en-US" dirty="0" smtClean="0"/>
              <a:t>that </a:t>
            </a:r>
            <a:r>
              <a:rPr lang="en-US" dirty="0"/>
              <a:t>communicate a direct or indirect threat of </a:t>
            </a:r>
            <a:r>
              <a:rPr lang="en-US" dirty="0" smtClean="0"/>
              <a:t>harm; </a:t>
            </a:r>
          </a:p>
          <a:p>
            <a:r>
              <a:rPr lang="en-US" b="1" dirty="0"/>
              <a:t>Stalking an employee </a:t>
            </a:r>
            <a:r>
              <a:rPr lang="en-US" dirty="0"/>
              <a:t>with the intent of causing fear to his or her physical safety and </a:t>
            </a:r>
            <a:r>
              <a:rPr lang="en-US" dirty="0" smtClean="0"/>
              <a:t>health</a:t>
            </a:r>
            <a:endParaRPr lang="en-US" dirty="0"/>
          </a:p>
          <a:p>
            <a:r>
              <a:rPr lang="en-US" b="1" dirty="0" smtClean="0"/>
              <a:t>Carrying, possession </a:t>
            </a:r>
            <a:r>
              <a:rPr lang="en-US" b="1" dirty="0"/>
              <a:t>or use </a:t>
            </a:r>
            <a:r>
              <a:rPr lang="en-US" dirty="0" smtClean="0"/>
              <a:t>of any </a:t>
            </a:r>
            <a:r>
              <a:rPr lang="en-US" dirty="0"/>
              <a:t>dangerous weapon on College property or in College buildings or facilities. </a:t>
            </a:r>
          </a:p>
          <a:p>
            <a:endParaRPr lang="en-US" dirty="0"/>
          </a:p>
        </p:txBody>
      </p:sp>
    </p:spTree>
    <p:extLst>
      <p:ext uri="{BB962C8B-B14F-4D97-AF65-F5344CB8AC3E}">
        <p14:creationId xmlns:p14="http://schemas.microsoft.com/office/powerpoint/2010/main" val="296324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438400"/>
            <a:ext cx="3124200" cy="1143000"/>
          </a:xfrm>
        </p:spPr>
        <p:txBody>
          <a:bodyPr/>
          <a:lstStyle/>
          <a:p>
            <a:r>
              <a:rPr lang="en-US" dirty="0" smtClean="0"/>
              <a:t>Questions?</a:t>
            </a:r>
            <a:endParaRPr lang="en-US" dirty="0"/>
          </a:p>
        </p:txBody>
      </p:sp>
    </p:spTree>
    <p:extLst>
      <p:ext uri="{BB962C8B-B14F-4D97-AF65-F5344CB8AC3E}">
        <p14:creationId xmlns:p14="http://schemas.microsoft.com/office/powerpoint/2010/main" val="406327733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Video Resources	</a:t>
            </a:r>
            <a:endParaRPr lang="en-US" dirty="0"/>
          </a:p>
        </p:txBody>
      </p:sp>
      <p:sp>
        <p:nvSpPr>
          <p:cNvPr id="3" name="Content Placeholder 2"/>
          <p:cNvSpPr>
            <a:spLocks noGrp="1"/>
          </p:cNvSpPr>
          <p:nvPr>
            <p:ph idx="1"/>
          </p:nvPr>
        </p:nvSpPr>
        <p:spPr/>
        <p:txBody>
          <a:bodyPr/>
          <a:lstStyle/>
          <a:p>
            <a:r>
              <a:rPr lang="en-US" dirty="0" smtClean="0"/>
              <a:t>Workplace Violence Prevention:</a:t>
            </a:r>
          </a:p>
          <a:p>
            <a:pPr marL="411480" lvl="1" indent="0">
              <a:buNone/>
            </a:pPr>
            <a:r>
              <a:rPr lang="en-US" dirty="0">
                <a:hlinkClick r:id="rId2"/>
              </a:rPr>
              <a:t>http://</a:t>
            </a:r>
            <a:r>
              <a:rPr lang="en-US" dirty="0" smtClean="0">
                <a:hlinkClick r:id="rId2"/>
              </a:rPr>
              <a:t>www.cobleskill.edu/about/administrative-offices/human-resources/workplace-violence-video.asp</a:t>
            </a:r>
            <a:endParaRPr lang="en-US" dirty="0" smtClean="0"/>
          </a:p>
          <a:p>
            <a:pPr marL="114300" indent="0">
              <a:buNone/>
            </a:pPr>
            <a:endParaRPr lang="en-US" dirty="0"/>
          </a:p>
          <a:p>
            <a:r>
              <a:rPr lang="en-US" dirty="0" smtClean="0"/>
              <a:t>Sexual Harassment Prevention:</a:t>
            </a:r>
          </a:p>
          <a:p>
            <a:pPr marL="411480" lvl="1" indent="0">
              <a:buNone/>
            </a:pPr>
            <a:r>
              <a:rPr lang="en-US" dirty="0">
                <a:hlinkClick r:id="rId3"/>
              </a:rPr>
              <a:t>http://</a:t>
            </a:r>
            <a:r>
              <a:rPr lang="en-US" dirty="0" smtClean="0">
                <a:hlinkClick r:id="rId3"/>
              </a:rPr>
              <a:t>www.cobleskill.edu/about/administrative-offices/human-resources/sexual-harassment.asp</a:t>
            </a:r>
            <a:endParaRPr lang="en-US" dirty="0" smtClean="0"/>
          </a:p>
          <a:p>
            <a:pPr marL="114300" indent="0">
              <a:buNone/>
            </a:pPr>
            <a:endParaRPr lang="en-US" dirty="0"/>
          </a:p>
          <a:p>
            <a:r>
              <a:rPr lang="en-US" dirty="0" smtClean="0"/>
              <a:t>Comprehensive harassment and violence prevention at SUNY Cobleskill:</a:t>
            </a:r>
          </a:p>
          <a:p>
            <a:pPr marL="411480" lvl="1" indent="0">
              <a:buNone/>
            </a:pPr>
            <a:r>
              <a:rPr lang="en-US" dirty="0" smtClean="0">
                <a:hlinkClick r:id="rId4"/>
              </a:rPr>
              <a:t>www.cobleskill.edu/hr</a:t>
            </a:r>
            <a:r>
              <a:rPr lang="en-US" dirty="0" smtClean="0"/>
              <a:t> (then click on “Violence and Harassment Prevention tab to the left)</a:t>
            </a:r>
          </a:p>
          <a:p>
            <a:pPr marL="114300" indent="0">
              <a:buNone/>
            </a:pPr>
            <a:endParaRPr lang="en-US" dirty="0" smtClean="0"/>
          </a:p>
          <a:p>
            <a:pPr marL="114300" indent="0">
              <a:buNone/>
            </a:pPr>
            <a:endParaRPr lang="en-US" dirty="0"/>
          </a:p>
        </p:txBody>
      </p:sp>
    </p:spTree>
    <p:extLst>
      <p:ext uri="{BB962C8B-B14F-4D97-AF65-F5344CB8AC3E}">
        <p14:creationId xmlns:p14="http://schemas.microsoft.com/office/powerpoint/2010/main" val="722766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What puts YOU at risk?</a:t>
            </a:r>
            <a:endParaRPr lang="en-US" sz="3600" dirty="0"/>
          </a:p>
        </p:txBody>
      </p:sp>
      <p:sp>
        <p:nvSpPr>
          <p:cNvPr id="3" name="Content Placeholder 2"/>
          <p:cNvSpPr>
            <a:spLocks noGrp="1"/>
          </p:cNvSpPr>
          <p:nvPr>
            <p:ph idx="1"/>
          </p:nvPr>
        </p:nvSpPr>
        <p:spPr>
          <a:xfrm>
            <a:off x="457200" y="1295400"/>
            <a:ext cx="7620000" cy="4800600"/>
          </a:xfrm>
        </p:spPr>
        <p:txBody>
          <a:bodyPr>
            <a:normAutofit fontScale="92500"/>
          </a:bodyPr>
          <a:lstStyle/>
          <a:p>
            <a:r>
              <a:rPr lang="en-US" dirty="0" smtClean="0"/>
              <a:t>Contact with the public</a:t>
            </a:r>
          </a:p>
          <a:p>
            <a:r>
              <a:rPr lang="en-US" dirty="0" smtClean="0"/>
              <a:t>Working late at night or during early morning hours</a:t>
            </a:r>
          </a:p>
          <a:p>
            <a:r>
              <a:rPr lang="en-US" dirty="0" smtClean="0"/>
              <a:t>Lack of readily available and operational communication devices or alarm systems to obtain assistance</a:t>
            </a:r>
          </a:p>
          <a:p>
            <a:r>
              <a:rPr lang="en-US" dirty="0" smtClean="0"/>
              <a:t>Poorly lighted parking areas, roads, sidewalks, and assembly points</a:t>
            </a:r>
          </a:p>
          <a:p>
            <a:r>
              <a:rPr lang="en-US" dirty="0" smtClean="0"/>
              <a:t>Money transactions, especially those involving cash</a:t>
            </a:r>
          </a:p>
          <a:p>
            <a:r>
              <a:rPr lang="en-US" dirty="0" smtClean="0"/>
              <a:t>Uncontrolled access to the workplace</a:t>
            </a:r>
          </a:p>
          <a:p>
            <a:r>
              <a:rPr lang="en-US" dirty="0" smtClean="0"/>
              <a:t>Prevalence of handguns and other weapons among the public, employees, or students</a:t>
            </a:r>
          </a:p>
          <a:p>
            <a:r>
              <a:rPr lang="en-US" dirty="0" smtClean="0"/>
              <a:t>Lack of training in recognizing and managing escalating hostile and aggressive behaviors</a:t>
            </a:r>
          </a:p>
          <a:p>
            <a:r>
              <a:rPr lang="en-US" dirty="0" smtClean="0"/>
              <a:t>Behavioral indicators – verbal, non-verbal and emotional indicators</a:t>
            </a:r>
          </a:p>
          <a:p>
            <a:r>
              <a:rPr lang="en-US" dirty="0" smtClean="0"/>
              <a:t>Previous security problems that have not been properly addressed</a:t>
            </a:r>
          </a:p>
          <a:p>
            <a:endParaRPr lang="en-US" dirty="0"/>
          </a:p>
        </p:txBody>
      </p:sp>
    </p:spTree>
    <p:extLst>
      <p:ext uri="{BB962C8B-B14F-4D97-AF65-F5344CB8AC3E}">
        <p14:creationId xmlns:p14="http://schemas.microsoft.com/office/powerpoint/2010/main" val="12257923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Risk Factors </a:t>
            </a:r>
            <a:r>
              <a:rPr lang="en-US" sz="3200" b="1" dirty="0" smtClean="0"/>
              <a:t>(cont'd)</a:t>
            </a:r>
            <a:endParaRPr lang="en-US" sz="3200" dirty="0"/>
          </a:p>
        </p:txBody>
      </p:sp>
      <p:sp>
        <p:nvSpPr>
          <p:cNvPr id="3" name="Content Placeholder 2"/>
          <p:cNvSpPr>
            <a:spLocks noGrp="1"/>
          </p:cNvSpPr>
          <p:nvPr>
            <p:ph idx="1"/>
          </p:nvPr>
        </p:nvSpPr>
        <p:spPr/>
        <p:txBody>
          <a:bodyPr>
            <a:normAutofit/>
          </a:bodyPr>
          <a:lstStyle/>
          <a:p>
            <a:r>
              <a:rPr lang="en-US" b="1" dirty="0" smtClean="0"/>
              <a:t>Complacency </a:t>
            </a:r>
          </a:p>
          <a:p>
            <a:pPr lvl="1"/>
            <a:r>
              <a:rPr lang="en-US" dirty="0" smtClean="0"/>
              <a:t>"It can't happen here"</a:t>
            </a:r>
          </a:p>
          <a:p>
            <a:pPr lvl="1"/>
            <a:r>
              <a:rPr lang="en-US" dirty="0" smtClean="0"/>
              <a:t>"If something bad happens, someone else will know how to react"</a:t>
            </a:r>
          </a:p>
          <a:p>
            <a:pPr lvl="1"/>
            <a:r>
              <a:rPr lang="en-US" dirty="0" smtClean="0"/>
              <a:t>"We don't have the time or money to deal with this now"</a:t>
            </a:r>
          </a:p>
          <a:p>
            <a:r>
              <a:rPr lang="en-US" b="1" dirty="0" smtClean="0"/>
              <a:t>Incidents aren't reported because: </a:t>
            </a:r>
          </a:p>
          <a:p>
            <a:pPr lvl="1"/>
            <a:r>
              <a:rPr lang="en-US" dirty="0" smtClean="0"/>
              <a:t>Excuses are made for the individual's violent behavior</a:t>
            </a:r>
          </a:p>
          <a:p>
            <a:pPr lvl="1"/>
            <a:r>
              <a:rPr lang="en-US" dirty="0" smtClean="0"/>
              <a:t>Unwillingness to get involved</a:t>
            </a:r>
          </a:p>
          <a:p>
            <a:pPr lvl="1"/>
            <a:r>
              <a:rPr lang="en-US" dirty="0" smtClean="0"/>
              <a:t>Concern that complaints won't be taken seriously</a:t>
            </a:r>
          </a:p>
          <a:p>
            <a:pPr lvl="1"/>
            <a:r>
              <a:rPr lang="en-US" dirty="0" smtClean="0"/>
              <a:t>Fear of retaliation </a:t>
            </a:r>
          </a:p>
          <a:p>
            <a:endParaRPr lang="en-US" dirty="0"/>
          </a:p>
        </p:txBody>
      </p:sp>
    </p:spTree>
    <p:extLst>
      <p:ext uri="{BB962C8B-B14F-4D97-AF65-F5344CB8AC3E}">
        <p14:creationId xmlns:p14="http://schemas.microsoft.com/office/powerpoint/2010/main" val="30198053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7620000" cy="1143000"/>
          </a:xfrm>
        </p:spPr>
        <p:txBody>
          <a:bodyPr>
            <a:noAutofit/>
          </a:bodyPr>
          <a:lstStyle/>
          <a:p>
            <a:pPr algn="ctr"/>
            <a:r>
              <a:rPr kumimoji="0" lang="en-US" sz="3600" b="1" i="0" u="none" strike="noStrike" cap="none" normalizeH="0" baseline="0" dirty="0" smtClean="0">
                <a:ln>
                  <a:noFill/>
                </a:ln>
                <a:effectLst/>
                <a:latin typeface="Arial" charset="0"/>
                <a:cs typeface="Arial" charset="0"/>
              </a:rPr>
              <a:t>Campus Venues </a:t>
            </a:r>
            <a:r>
              <a:rPr lang="en-US" sz="3600" b="1" dirty="0">
                <a:latin typeface="Arial" charset="0"/>
                <a:cs typeface="Arial" charset="0"/>
              </a:rPr>
              <a:t>w</a:t>
            </a:r>
            <a:r>
              <a:rPr kumimoji="0" lang="en-US" sz="3600" b="1" i="0" u="none" strike="noStrike" cap="none" normalizeH="0" baseline="0" dirty="0" smtClean="0">
                <a:ln>
                  <a:noFill/>
                </a:ln>
                <a:effectLst/>
                <a:latin typeface="Arial" charset="0"/>
                <a:cs typeface="Arial" charset="0"/>
              </a:rPr>
              <a:t>ith </a:t>
            </a:r>
            <a:br>
              <a:rPr kumimoji="0" lang="en-US" sz="3600" b="1" i="0" u="none" strike="noStrike" cap="none" normalizeH="0" baseline="0" dirty="0" smtClean="0">
                <a:ln>
                  <a:noFill/>
                </a:ln>
                <a:effectLst/>
                <a:latin typeface="Arial" charset="0"/>
                <a:cs typeface="Arial" charset="0"/>
              </a:rPr>
            </a:br>
            <a:r>
              <a:rPr kumimoji="0" lang="en-US" sz="3600" b="1" i="0" u="none" strike="noStrike" cap="none" normalizeH="0" baseline="0" dirty="0" smtClean="0">
                <a:ln>
                  <a:noFill/>
                </a:ln>
                <a:effectLst/>
                <a:latin typeface="Arial" charset="0"/>
                <a:cs typeface="Arial" charset="0"/>
              </a:rPr>
              <a:t>Higher Than Average Risk</a:t>
            </a:r>
            <a:endParaRPr lang="en-US"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31666199"/>
              </p:ext>
            </p:extLst>
          </p:nvPr>
        </p:nvGraphicFramePr>
        <p:xfrm>
          <a:off x="1285875" y="1973421"/>
          <a:ext cx="6572250" cy="3810000"/>
        </p:xfrm>
        <a:graphic>
          <a:graphicData uri="http://schemas.openxmlformats.org/drawingml/2006/table">
            <a:tbl>
              <a:tblPr/>
              <a:tblGrid>
                <a:gridCol w="2265589"/>
                <a:gridCol w="4306661"/>
              </a:tblGrid>
              <a:tr h="0">
                <a:tc>
                  <a:txBody>
                    <a:bodyPr/>
                    <a:lstStyle/>
                    <a:p>
                      <a:pPr algn="l"/>
                      <a:r>
                        <a:rPr lang="en-US" sz="2000" b="1" dirty="0"/>
                        <a:t>Venues</a:t>
                      </a:r>
                    </a:p>
                  </a:txBody>
                  <a:tcPr marL="95250" marR="95250" marT="95250" marB="95250" anchor="ctr">
                    <a:lnL>
                      <a:noFill/>
                    </a:lnL>
                    <a:lnR>
                      <a:noFill/>
                    </a:lnR>
                    <a:lnT>
                      <a:noFill/>
                    </a:lnT>
                    <a:lnB>
                      <a:noFill/>
                    </a:lnB>
                  </a:tcPr>
                </a:tc>
                <a:tc>
                  <a:txBody>
                    <a:bodyPr/>
                    <a:lstStyle/>
                    <a:p>
                      <a:pPr algn="l"/>
                      <a:r>
                        <a:rPr lang="en-US" dirty="0" smtClean="0"/>
                        <a:t>     </a:t>
                      </a:r>
                      <a:r>
                        <a:rPr lang="en-US" sz="2000" b="1" dirty="0" smtClean="0"/>
                        <a:t>Examples</a:t>
                      </a:r>
                      <a:endParaRPr lang="en-US" sz="2000" b="1" dirty="0"/>
                    </a:p>
                  </a:txBody>
                  <a:tcPr marL="95250" marR="95250" marT="95250" marB="95250" anchor="ctr">
                    <a:lnL>
                      <a:noFill/>
                    </a:lnL>
                    <a:lnR>
                      <a:noFill/>
                    </a:lnR>
                    <a:lnT>
                      <a:noFill/>
                    </a:lnT>
                    <a:lnB>
                      <a:noFill/>
                    </a:lnB>
                  </a:tcPr>
                </a:tc>
              </a:tr>
              <a:tr h="0">
                <a:tc>
                  <a:txBody>
                    <a:bodyPr/>
                    <a:lstStyle/>
                    <a:p>
                      <a:r>
                        <a:rPr lang="en-US" dirty="0"/>
                        <a:t>Areas Where Money is Exchanged</a:t>
                      </a:r>
                    </a:p>
                  </a:txBody>
                  <a:tcPr marL="95250" marR="95250" marT="95250" marB="95250">
                    <a:lnL>
                      <a:noFill/>
                    </a:lnL>
                    <a:lnR>
                      <a:noFill/>
                    </a:lnR>
                    <a:lnT>
                      <a:noFill/>
                    </a:lnT>
                    <a:lnB>
                      <a:noFill/>
                    </a:lnB>
                  </a:tcPr>
                </a:tc>
                <a:tc>
                  <a:txBody>
                    <a:bodyPr/>
                    <a:lstStyle/>
                    <a:p>
                      <a:r>
                        <a:rPr lang="en-US" dirty="0" smtClean="0"/>
                        <a:t>     Champlin</a:t>
                      </a:r>
                      <a:r>
                        <a:rPr lang="en-US" baseline="0" dirty="0" smtClean="0"/>
                        <a:t> and Prentice </a:t>
                      </a:r>
                      <a:r>
                        <a:rPr lang="en-US" dirty="0" smtClean="0"/>
                        <a:t>Dining Centers,</a:t>
                      </a:r>
                      <a:endParaRPr lang="en-US" baseline="0" dirty="0" smtClean="0"/>
                    </a:p>
                    <a:p>
                      <a:r>
                        <a:rPr lang="en-US" baseline="0" dirty="0" smtClean="0"/>
                        <a:t>     </a:t>
                      </a:r>
                      <a:r>
                        <a:rPr lang="en-US" dirty="0" smtClean="0"/>
                        <a:t>Other Food-Service </a:t>
                      </a:r>
                      <a:r>
                        <a:rPr lang="en-US" dirty="0"/>
                        <a:t>Venues, Campus </a:t>
                      </a:r>
                      <a:r>
                        <a:rPr lang="en-US" dirty="0" smtClean="0"/>
                        <a:t>     </a:t>
                      </a:r>
                    </a:p>
                    <a:p>
                      <a:r>
                        <a:rPr lang="en-US" dirty="0" smtClean="0"/>
                        <a:t>     Bookstore,</a:t>
                      </a:r>
                      <a:r>
                        <a:rPr lang="en-US" baseline="0" dirty="0" smtClean="0"/>
                        <a:t> </a:t>
                      </a:r>
                      <a:r>
                        <a:rPr lang="en-US" dirty="0" smtClean="0"/>
                        <a:t>Student</a:t>
                      </a:r>
                      <a:r>
                        <a:rPr lang="en-US" baseline="0" dirty="0" smtClean="0"/>
                        <a:t> Accounts</a:t>
                      </a:r>
                      <a:endParaRPr lang="en-US" dirty="0"/>
                    </a:p>
                  </a:txBody>
                  <a:tcPr marL="95250" marR="95250" marT="95250" marB="95250">
                    <a:lnL>
                      <a:noFill/>
                    </a:lnL>
                    <a:lnR>
                      <a:noFill/>
                    </a:lnR>
                    <a:lnT>
                      <a:noFill/>
                    </a:lnT>
                    <a:lnB>
                      <a:noFill/>
                    </a:lnB>
                  </a:tcPr>
                </a:tc>
              </a:tr>
              <a:tr h="581025">
                <a:tc>
                  <a:txBody>
                    <a:bodyPr/>
                    <a:lstStyle/>
                    <a:p>
                      <a:r>
                        <a:rPr lang="en-US" dirty="0"/>
                        <a:t>Administrative Offices</a:t>
                      </a:r>
                    </a:p>
                  </a:txBody>
                  <a:tcPr marL="95250" marR="95250" marT="95250" marB="95250">
                    <a:lnL>
                      <a:noFill/>
                    </a:lnL>
                    <a:lnR>
                      <a:noFill/>
                    </a:lnR>
                    <a:lnT>
                      <a:noFill/>
                    </a:lnT>
                    <a:lnB>
                      <a:noFill/>
                    </a:lnB>
                  </a:tcPr>
                </a:tc>
                <a:tc>
                  <a:txBody>
                    <a:bodyPr/>
                    <a:lstStyle/>
                    <a:p>
                      <a:r>
                        <a:rPr lang="en-US" baseline="0" dirty="0" smtClean="0"/>
                        <a:t>     </a:t>
                      </a:r>
                      <a:r>
                        <a:rPr lang="en-US" dirty="0" smtClean="0"/>
                        <a:t>Business </a:t>
                      </a:r>
                      <a:r>
                        <a:rPr lang="en-US" dirty="0"/>
                        <a:t>Office, Human Resources , </a:t>
                      </a:r>
                      <a:endParaRPr lang="en-US" dirty="0" smtClean="0"/>
                    </a:p>
                    <a:p>
                      <a:r>
                        <a:rPr lang="en-US" dirty="0" smtClean="0"/>
                        <a:t>     College </a:t>
                      </a:r>
                      <a:r>
                        <a:rPr lang="en-US" dirty="0"/>
                        <a:t>Association, Student Affairs, </a:t>
                      </a:r>
                      <a:endParaRPr lang="en-US" dirty="0" smtClean="0"/>
                    </a:p>
                    <a:p>
                      <a:r>
                        <a:rPr lang="en-US" dirty="0" smtClean="0"/>
                        <a:t>     College President, Provost Office</a:t>
                      </a:r>
                      <a:endParaRPr lang="en-US" dirty="0"/>
                    </a:p>
                  </a:txBody>
                  <a:tcPr marL="95250" marR="95250" marT="95250" marB="95250">
                    <a:lnL>
                      <a:noFill/>
                    </a:lnL>
                    <a:lnR>
                      <a:noFill/>
                    </a:lnR>
                    <a:lnT>
                      <a:noFill/>
                    </a:lnT>
                    <a:lnB>
                      <a:noFill/>
                    </a:lnB>
                  </a:tcPr>
                </a:tc>
              </a:tr>
              <a:tr h="581025">
                <a:tc>
                  <a:txBody>
                    <a:bodyPr/>
                    <a:lstStyle/>
                    <a:p>
                      <a:r>
                        <a:rPr lang="en-US"/>
                        <a:t>Work Sites Where Employees Work Late at Night or Early Morning</a:t>
                      </a:r>
                    </a:p>
                  </a:txBody>
                  <a:tcPr marL="95250" marR="95250" marT="95250" marB="95250">
                    <a:lnL>
                      <a:noFill/>
                    </a:lnL>
                    <a:lnR>
                      <a:noFill/>
                    </a:lnR>
                    <a:lnT>
                      <a:noFill/>
                    </a:lnT>
                    <a:lnB>
                      <a:noFill/>
                    </a:lnB>
                  </a:tcPr>
                </a:tc>
                <a:tc>
                  <a:txBody>
                    <a:bodyPr/>
                    <a:lstStyle/>
                    <a:p>
                      <a:r>
                        <a:rPr lang="en-US" dirty="0" smtClean="0"/>
                        <a:t>     Faculty </a:t>
                      </a:r>
                      <a:r>
                        <a:rPr lang="en-US" dirty="0"/>
                        <a:t>Offices, Library, Classrooms, </a:t>
                      </a:r>
                      <a:endParaRPr lang="en-US" dirty="0" smtClean="0"/>
                    </a:p>
                    <a:p>
                      <a:r>
                        <a:rPr lang="en-US" dirty="0" smtClean="0"/>
                        <a:t>     Champlin </a:t>
                      </a:r>
                      <a:r>
                        <a:rPr lang="en-US" dirty="0"/>
                        <a:t>Dining Center, </a:t>
                      </a:r>
                      <a:r>
                        <a:rPr lang="en-US" dirty="0" smtClean="0"/>
                        <a:t>Bouck</a:t>
                      </a:r>
                      <a:r>
                        <a:rPr lang="en-US" baseline="0" dirty="0" smtClean="0"/>
                        <a:t> </a:t>
                      </a:r>
                      <a:r>
                        <a:rPr lang="en-US" dirty="0" smtClean="0"/>
                        <a:t>Athletic </a:t>
                      </a:r>
                    </a:p>
                    <a:p>
                      <a:r>
                        <a:rPr lang="en-US" dirty="0" smtClean="0"/>
                        <a:t>     Areas</a:t>
                      </a:r>
                      <a:endParaRPr lang="en-US" dirty="0"/>
                    </a:p>
                  </a:txBody>
                  <a:tcPr marL="95250" marR="95250" marT="95250" marB="95250">
                    <a:lnL>
                      <a:noFill/>
                    </a:lnL>
                    <a:lnR>
                      <a:noFill/>
                    </a:lnR>
                    <a:lnT>
                      <a:noFill/>
                    </a:lnT>
                    <a:lnB>
                      <a:noFill/>
                    </a:lnB>
                  </a:tcPr>
                </a:tc>
              </a:tr>
            </a:tbl>
          </a:graphicData>
        </a:graphic>
      </p:graphicFrame>
      <p:sp>
        <p:nvSpPr>
          <p:cNvPr id="5" name="Rectangle 1"/>
          <p:cNvSpPr>
            <a:spLocks noChangeArrowheads="1"/>
          </p:cNvSpPr>
          <p:nvPr/>
        </p:nvSpPr>
        <p:spPr bwMode="auto">
          <a:xfrm>
            <a:off x="1285875" y="1894087"/>
            <a:ext cx="242374"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41530995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534400" cy="1143000"/>
          </a:xfrm>
        </p:spPr>
        <p:txBody>
          <a:bodyPr>
            <a:noAutofit/>
          </a:bodyPr>
          <a:lstStyle/>
          <a:p>
            <a:r>
              <a:rPr lang="en-US" sz="3600" b="1" dirty="0" smtClean="0"/>
              <a:t>Some Practical Tips To Stay Safe At Work</a:t>
            </a:r>
            <a:endParaRPr lang="en-US" sz="3600" dirty="0"/>
          </a:p>
        </p:txBody>
      </p:sp>
      <p:sp>
        <p:nvSpPr>
          <p:cNvPr id="3" name="Content Placeholder 2"/>
          <p:cNvSpPr>
            <a:spLocks noGrp="1"/>
          </p:cNvSpPr>
          <p:nvPr>
            <p:ph idx="1"/>
          </p:nvPr>
        </p:nvSpPr>
        <p:spPr/>
        <p:txBody>
          <a:bodyPr>
            <a:normAutofit/>
          </a:bodyPr>
          <a:lstStyle/>
          <a:p>
            <a:r>
              <a:rPr lang="en-US" dirty="0" smtClean="0"/>
              <a:t>Know where building emergency exits are located and be prepared to use them if necessary</a:t>
            </a:r>
          </a:p>
          <a:p>
            <a:r>
              <a:rPr lang="en-US" dirty="0" smtClean="0"/>
              <a:t>Conceal valuables</a:t>
            </a:r>
          </a:p>
          <a:p>
            <a:r>
              <a:rPr lang="en-US" dirty="0" smtClean="0"/>
              <a:t>Keep emergency numbers handy</a:t>
            </a:r>
          </a:p>
          <a:p>
            <a:r>
              <a:rPr lang="en-US" dirty="0" smtClean="0"/>
              <a:t>Be aware – pay attention to surroundings</a:t>
            </a:r>
          </a:p>
          <a:p>
            <a:r>
              <a:rPr lang="en-US" dirty="0" smtClean="0"/>
              <a:t>Walk and present oneself confidently</a:t>
            </a:r>
          </a:p>
          <a:p>
            <a:r>
              <a:rPr lang="en-US" dirty="0" smtClean="0"/>
              <a:t>If working late </a:t>
            </a:r>
          </a:p>
          <a:p>
            <a:pPr lvl="1"/>
            <a:r>
              <a:rPr lang="en-US" dirty="0" smtClean="0"/>
              <a:t>Tell someone where you are</a:t>
            </a:r>
          </a:p>
          <a:p>
            <a:pPr lvl="1"/>
            <a:r>
              <a:rPr lang="en-US" dirty="0" smtClean="0"/>
              <a:t>Be sure your cell phone is available and fully charged</a:t>
            </a:r>
          </a:p>
          <a:p>
            <a:pPr lvl="1"/>
            <a:r>
              <a:rPr lang="en-US" dirty="0" smtClean="0"/>
              <a:t>Keep emergency numbers handy</a:t>
            </a:r>
          </a:p>
          <a:p>
            <a:pPr lvl="1"/>
            <a:r>
              <a:rPr lang="en-US" dirty="0" smtClean="0"/>
              <a:t>Park in a well lit area</a:t>
            </a:r>
          </a:p>
          <a:p>
            <a:pPr lvl="1"/>
            <a:r>
              <a:rPr lang="en-US" dirty="0" smtClean="0"/>
              <a:t>Call University Police 255-5317 for an escort </a:t>
            </a:r>
          </a:p>
          <a:p>
            <a:endParaRPr lang="en-US" dirty="0"/>
          </a:p>
        </p:txBody>
      </p:sp>
    </p:spTree>
    <p:extLst>
      <p:ext uri="{BB962C8B-B14F-4D97-AF65-F5344CB8AC3E}">
        <p14:creationId xmlns:p14="http://schemas.microsoft.com/office/powerpoint/2010/main" val="28385675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b="1" dirty="0" smtClean="0"/>
              <a:t>Examples Of Safety Measures </a:t>
            </a:r>
            <a:r>
              <a:rPr lang="en-US" sz="3600" b="1" dirty="0"/>
              <a:t>a</a:t>
            </a:r>
            <a:r>
              <a:rPr lang="en-US" sz="3600" b="1" dirty="0" smtClean="0"/>
              <a:t>t </a:t>
            </a:r>
            <a:br>
              <a:rPr lang="en-US" sz="3600" b="1" dirty="0" smtClean="0"/>
            </a:br>
            <a:r>
              <a:rPr lang="en-US" sz="3600" b="1" dirty="0" smtClean="0"/>
              <a:t>SUNY Cobleskill</a:t>
            </a:r>
            <a:endParaRPr lang="en-US" sz="3600" dirty="0"/>
          </a:p>
        </p:txBody>
      </p:sp>
      <p:sp>
        <p:nvSpPr>
          <p:cNvPr id="3" name="Content Placeholder 2"/>
          <p:cNvSpPr>
            <a:spLocks noGrp="1"/>
          </p:cNvSpPr>
          <p:nvPr>
            <p:ph idx="1"/>
          </p:nvPr>
        </p:nvSpPr>
        <p:spPr/>
        <p:txBody>
          <a:bodyPr>
            <a:normAutofit fontScale="92500" lnSpcReduction="20000"/>
          </a:bodyPr>
          <a:lstStyle/>
          <a:p>
            <a:r>
              <a:rPr lang="en-US" dirty="0" smtClean="0"/>
              <a:t>Campus-wide emergency call system (Blue Lights)</a:t>
            </a:r>
          </a:p>
          <a:p>
            <a:r>
              <a:rPr lang="en-US" dirty="0" smtClean="0"/>
              <a:t>On-campus escort service by University Police</a:t>
            </a:r>
          </a:p>
          <a:p>
            <a:r>
              <a:rPr lang="en-US" dirty="0" smtClean="0"/>
              <a:t>Card access to residence halls and soon to many other campus buildings and offices</a:t>
            </a:r>
          </a:p>
          <a:p>
            <a:r>
              <a:rPr lang="en-US" dirty="0" smtClean="0"/>
              <a:t>Presence of University Police 24/7</a:t>
            </a:r>
          </a:p>
          <a:p>
            <a:r>
              <a:rPr lang="en-US" dirty="0" smtClean="0"/>
              <a:t>Annual safety walk-around by Campus Safety Committee</a:t>
            </a:r>
          </a:p>
          <a:p>
            <a:r>
              <a:rPr lang="en-US" dirty="0" smtClean="0"/>
              <a:t>Maintenance work-order system which prioritizes correction of safety issues</a:t>
            </a:r>
          </a:p>
          <a:p>
            <a:r>
              <a:rPr lang="en-US" dirty="0" smtClean="0"/>
              <a:t>Employee awareness training</a:t>
            </a:r>
          </a:p>
          <a:p>
            <a:r>
              <a:rPr lang="en-US" dirty="0" smtClean="0"/>
              <a:t>The Workplace Violence Prevention Program, reviewed annually. The program includes: </a:t>
            </a:r>
          </a:p>
          <a:p>
            <a:pPr lvl="1"/>
            <a:r>
              <a:rPr lang="en-US" dirty="0" smtClean="0"/>
              <a:t>Risk assessments</a:t>
            </a:r>
          </a:p>
          <a:p>
            <a:pPr lvl="1"/>
            <a:r>
              <a:rPr lang="en-US" dirty="0" smtClean="0"/>
              <a:t>Identification of high risk factors and locations</a:t>
            </a:r>
          </a:p>
          <a:p>
            <a:pPr lvl="1"/>
            <a:r>
              <a:rPr lang="en-US" dirty="0" smtClean="0"/>
              <a:t>Procedures to report incidents and threats</a:t>
            </a:r>
          </a:p>
          <a:p>
            <a:pPr lvl="1"/>
            <a:r>
              <a:rPr lang="en-US" dirty="0" smtClean="0"/>
              <a:t>Informational training program</a:t>
            </a:r>
          </a:p>
          <a:p>
            <a:endParaRPr lang="en-US" dirty="0"/>
          </a:p>
        </p:txBody>
      </p:sp>
    </p:spTree>
    <p:extLst>
      <p:ext uri="{BB962C8B-B14F-4D97-AF65-F5344CB8AC3E}">
        <p14:creationId xmlns:p14="http://schemas.microsoft.com/office/powerpoint/2010/main" val="330427835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315</TotalTime>
  <Words>2331</Words>
  <Application>Microsoft Office PowerPoint</Application>
  <PresentationFormat>On-screen Show (4:3)</PresentationFormat>
  <Paragraphs>295</Paragraphs>
  <Slides>41</Slides>
  <Notes>7</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Adjacency</vt:lpstr>
      <vt:lpstr>Violence &amp; Harassment Prevention Training</vt:lpstr>
      <vt:lpstr>Workplace Violence</vt:lpstr>
      <vt:lpstr>The College will not tolerate any act or threat of violence made in the workplace, on College property, or while in work status.  </vt:lpstr>
      <vt:lpstr>Prohibited Conduct                               includes but is not limited to:</vt:lpstr>
      <vt:lpstr>What puts YOU at risk?</vt:lpstr>
      <vt:lpstr>Risk Factors (cont'd)</vt:lpstr>
      <vt:lpstr>Campus Venues with  Higher Than Average Risk</vt:lpstr>
      <vt:lpstr>Some Practical Tips To Stay Safe At Work</vt:lpstr>
      <vt:lpstr>Examples Of Safety Measures at  SUNY Cobleskill</vt:lpstr>
      <vt:lpstr>Recognize Red Flag Behavior:  Signs Of Distress</vt:lpstr>
      <vt:lpstr>Recognize Red Flag Behavior:  Signs of Distress in the Classroom</vt:lpstr>
      <vt:lpstr>Recognize Red Flag Behavior:  Signs of Crisis</vt:lpstr>
      <vt:lpstr>Recognize Red Flag Behavior:  Warning Signs of Individuals Prone to Violent Behavior</vt:lpstr>
      <vt:lpstr>Recognize Red Flag Behavior:  Warning Signs of a Violent Incident</vt:lpstr>
      <vt:lpstr>Defusing A Threatening Situation</vt:lpstr>
      <vt:lpstr>Reacting to a Violent Situation</vt:lpstr>
      <vt:lpstr>Reducing Risks</vt:lpstr>
      <vt:lpstr>Workforce Violence Prevention Team</vt:lpstr>
      <vt:lpstr>Incident Reporting:  Who, What, Where, When</vt:lpstr>
      <vt:lpstr>Further Sources of Information</vt:lpstr>
      <vt:lpstr>Domestic Violence</vt:lpstr>
      <vt:lpstr>Domestic Violence and the Workplace</vt:lpstr>
      <vt:lpstr>Domestic Violence and the Workplace: Signs (Cont'd)</vt:lpstr>
      <vt:lpstr>Domestic Violence and the Workplace:  How You Can Respond Helpfully</vt:lpstr>
      <vt:lpstr>Domestic Violence &amp; the Workplace:  Campus Personnel Policies</vt:lpstr>
      <vt:lpstr>Domestic Violence and the Workplace: College Responsibilities</vt:lpstr>
      <vt:lpstr>Domestic Violence: Resources</vt:lpstr>
      <vt:lpstr>Sexual Harassment &amp; Title IX</vt:lpstr>
      <vt:lpstr>PowerPoint Presentation</vt:lpstr>
      <vt:lpstr>PowerPoint Presentation</vt:lpstr>
      <vt:lpstr>PowerPoint Presentation</vt:lpstr>
      <vt:lpstr>PowerPoint Presentation</vt:lpstr>
      <vt:lpstr>PowerPoint Presentation</vt:lpstr>
      <vt:lpstr>TYPES OF SEXUAL HARASSMENT</vt:lpstr>
      <vt:lpstr>TYPES OF SEXUAL HARASSMENT</vt:lpstr>
      <vt:lpstr>Examples of Hostile Environment Sexual Harassment</vt:lpstr>
      <vt:lpstr>Who can be harassing?</vt:lpstr>
      <vt:lpstr>PowerPoint Presentation</vt:lpstr>
      <vt:lpstr>PowerPoint Presentation</vt:lpstr>
      <vt:lpstr>Questions?</vt:lpstr>
      <vt:lpstr>Video Resources </vt:lpstr>
    </vt:vector>
  </TitlesOfParts>
  <Company>SUNY Cobleskill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Seastedt, R Erik</dc:creator>
  <cp:lastModifiedBy>Loder, Tammy</cp:lastModifiedBy>
  <cp:revision>29</cp:revision>
  <cp:lastPrinted>2012-05-17T14:18:35Z</cp:lastPrinted>
  <dcterms:created xsi:type="dcterms:W3CDTF">2012-05-04T17:37:33Z</dcterms:created>
  <dcterms:modified xsi:type="dcterms:W3CDTF">2012-05-24T11:56:36Z</dcterms:modified>
</cp:coreProperties>
</file>