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handoutMasterIdLst>
    <p:handoutMasterId r:id="rId31"/>
  </p:handoutMasterIdLst>
  <p:sldIdLst>
    <p:sldId id="262" r:id="rId2"/>
    <p:sldId id="258" r:id="rId3"/>
    <p:sldId id="263" r:id="rId4"/>
    <p:sldId id="264" r:id="rId5"/>
    <p:sldId id="265" r:id="rId6"/>
    <p:sldId id="267"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 id="283" r:id="rId23"/>
    <p:sldId id="284" r:id="rId24"/>
    <p:sldId id="285" r:id="rId25"/>
    <p:sldId id="286" r:id="rId26"/>
    <p:sldId id="287" r:id="rId27"/>
    <p:sldId id="288" r:id="rId28"/>
    <p:sldId id="289" r:id="rId29"/>
  </p:sldIdLst>
  <p:sldSz cx="12188825"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3C21F-EE8E-4777-ADD9-5CC74229C194}" v="114" dt="2020-06-17T19:52:56.999"/>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0" autoAdjust="0"/>
  </p:normalViewPr>
  <p:slideViewPr>
    <p:cSldViewPr showGuides="1">
      <p:cViewPr varScale="1">
        <p:scale>
          <a:sx n="81" d="100"/>
          <a:sy n="81" d="100"/>
        </p:scale>
        <p:origin x="754" y="72"/>
      </p:cViewPr>
      <p:guideLst>
        <p:guide orient="horz" pos="2160"/>
        <p:guide orient="horz" pos="1008"/>
        <p:guide orient="horz" pos="3888"/>
        <p:guide orient="horz" pos="321"/>
        <p:guide pos="3839"/>
        <p:guide pos="1007"/>
        <p:guide pos="7173"/>
      </p:guideLst>
    </p:cSldViewPr>
  </p:slideViewPr>
  <p:outlineViewPr>
    <p:cViewPr>
      <p:scale>
        <a:sx n="33" d="100"/>
        <a:sy n="33" d="100"/>
      </p:scale>
      <p:origin x="0" y="-20170"/>
    </p:cViewPr>
  </p:outlineViewPr>
  <p:notesTextViewPr>
    <p:cViewPr>
      <p:scale>
        <a:sx n="3" d="2"/>
        <a:sy n="3" d="2"/>
      </p:scale>
      <p:origin x="0" y="0"/>
    </p:cViewPr>
  </p:notesTextViewPr>
  <p:notesViewPr>
    <p:cSldViewPr showGuides="1">
      <p:cViewPr varScale="1">
        <p:scale>
          <a:sx n="65" d="100"/>
          <a:sy n="65" d="100"/>
        </p:scale>
        <p:origin x="2299" y="3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BDB7646E-8811-423A-9C42-2CBFADA00A96}" type="datetimeFigureOut">
              <a:rPr lang="en-US" smtClean="0"/>
              <a:t>6/18/2020</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solidFill>
                  <a:schemeClr val="tx1"/>
                </a:solidFill>
              </a:defRPr>
            </a:lvl1pPr>
          </a:lstStyle>
          <a:p>
            <a:fld id="{D677E230-58DD-43ED-96A1-552DDAB53532}" type="datetimeFigureOut">
              <a:rPr lang="en-US" smtClean="0"/>
              <a:pPr/>
              <a:t>6/18/2020</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Periods of leave without pay of any duration are not counted toward the one-year service requirement but do not constitute a break in service. </a:t>
            </a:r>
          </a:p>
          <a:p>
            <a:endParaRPr lang="en-US" dirty="0"/>
          </a:p>
          <a:p>
            <a:r>
              <a:rPr lang="en-US" dirty="0"/>
              <a:t>Employees who separate from SUNY service (through resignation, termination, retrenchment, etc.) for more than one year cannot count service preceding that break in service toward the one-year requirement. </a:t>
            </a:r>
          </a:p>
          <a:p>
            <a:endParaRPr lang="en-US" dirty="0"/>
          </a:p>
          <a:p>
            <a:r>
              <a:rPr lang="en-US" dirty="0"/>
              <a:t>Authorized leave with pay under the SUNY Policies of the Board of Trustees will count toward the one-year service requirement, except leaves of absence for Title F leave or sabbatical leave immediately preceding a request for VRWS are not counted toward the one-year service requirement since accruals are not earned during the leave period.</a:t>
            </a:r>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359647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10 percent reduction will result in eight hours of VR credit earned each payroll period that the employee will charge in the future on his/her scheduled VR absences. </a:t>
            </a:r>
          </a:p>
          <a:p>
            <a:endParaRPr lang="en-US" dirty="0"/>
          </a:p>
          <a:p>
            <a:r>
              <a:rPr lang="en-US" dirty="0"/>
              <a:t>If the employee’s VR schedule calls for one-half day off every Friday afternoon, four hours of VR credits will be charged for each Friday. </a:t>
            </a:r>
          </a:p>
          <a:p>
            <a:endParaRPr lang="en-US" dirty="0"/>
          </a:p>
          <a:p>
            <a:r>
              <a:rPr lang="en-US" dirty="0"/>
              <a:t>An employee whose VRWS agreement calls for a 10 percent reduction and taking an entire month off will work his/her full 40 hours each week, accrue eight hours of VR credit each payroll period, and have the accumulated VR credits to use during the approved VR absence. </a:t>
            </a:r>
          </a:p>
          <a:p>
            <a:endParaRPr lang="en-US" dirty="0"/>
          </a:p>
          <a:p>
            <a:r>
              <a:rPr lang="en-US" dirty="0"/>
              <a:t>Solely as a matter of computational convenience for purposes of creating a schedule for accruing and using leave hereunder, a “day” is defined as eight hours. This definition is not intended to have any wider application and does not otherwise reflect any agreement or acknowledgment as to the length of a workday.</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428550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 employee’s VR schedule calls for one-half day off every Friday afternoon, four hours of VR credits will be charged for each Friday. </a:t>
            </a:r>
          </a:p>
          <a:p>
            <a:endParaRPr lang="en-US" dirty="0"/>
          </a:p>
          <a:p>
            <a:r>
              <a:rPr lang="en-US" dirty="0"/>
              <a:t>An employee whose VRWS agreement calls for a 10 percent reduction and taking an entire month off will work his/her full 40 hours each week, accrue eight hours of VR credit each payroll period, and have the accumulated VR credits to use during the approved VR absence. </a:t>
            </a:r>
          </a:p>
          <a:p>
            <a:endParaRPr lang="en-US" dirty="0"/>
          </a:p>
          <a:p>
            <a:r>
              <a:rPr lang="en-US" dirty="0"/>
              <a:t>Solely as a matter of computational convenience for purposes of creating a schedule for accruing and using leave hereunder, a “day” is defined as eight hours. This definition is not intended to have any wider application and does not otherwise reflect any agreement or acknowledgment as to the length of a workday.</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299884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UUP alleges that a campus has established a practice of routinely denying employee applications to participate, this matter shall be an appropriate subject for discussion in a labor-management meeting at the appropriate level. Such labor-management discussions shall be held in accordance with the provisions of Article 8 of the State/UUP Agreement.</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23</a:t>
            </a:fld>
            <a:endParaRPr lang="en-US"/>
          </a:p>
        </p:txBody>
      </p:sp>
    </p:spTree>
    <p:extLst>
      <p:ext uri="{BB962C8B-B14F-4D97-AF65-F5344CB8AC3E}">
        <p14:creationId xmlns:p14="http://schemas.microsoft.com/office/powerpoint/2010/main" val="44494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an employee who reduces to an 11-month obligation can take 21 days off throughout the year, rather than using the time to be away from the office for an entire month. </a:t>
            </a:r>
          </a:p>
          <a:p>
            <a:endParaRPr lang="en-US" dirty="0"/>
          </a:p>
          <a:p>
            <a:r>
              <a:rPr lang="en-US" dirty="0"/>
              <a:t>These are individualized agreements, and need to be reviewed on a person by person basis.</a:t>
            </a:r>
          </a:p>
          <a:p>
            <a:endParaRPr lang="en-US" dirty="0"/>
          </a:p>
          <a:p>
            <a:r>
              <a:rPr lang="en-US" dirty="0"/>
              <a:t>All agreements will be formalized in writing.</a:t>
            </a:r>
          </a:p>
        </p:txBody>
      </p:sp>
      <p:sp>
        <p:nvSpPr>
          <p:cNvPr id="4" name="Slide Number Placeholder 3"/>
          <p:cNvSpPr>
            <a:spLocks noGrp="1"/>
          </p:cNvSpPr>
          <p:nvPr>
            <p:ph type="sldNum" sz="quarter" idx="5"/>
          </p:nvPr>
        </p:nvSpPr>
        <p:spPr/>
        <p:txBody>
          <a:bodyPr/>
          <a:lstStyle/>
          <a:p>
            <a:fld id="{841221E5-7225-48EB-A4EE-420E7BFCF705}" type="slidenum">
              <a:rPr lang="en-US" smtClean="0"/>
              <a:pPr/>
              <a:t>26</a:t>
            </a:fld>
            <a:endParaRPr lang="en-US"/>
          </a:p>
        </p:txBody>
      </p:sp>
    </p:spTree>
    <p:extLst>
      <p:ext uri="{BB962C8B-B14F-4D97-AF65-F5344CB8AC3E}">
        <p14:creationId xmlns:p14="http://schemas.microsoft.com/office/powerpoint/2010/main" val="142085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F81D24A-EF38-4949-81EA-C39AA50871C5}" type="datetime1">
              <a:rPr lang="en-US" smtClean="0"/>
              <a:t>6/18/2020</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69A895-DC24-4A80-9E4B-77E8C98B8261}" type="datetime1">
              <a:rPr lang="en-US" smtClean="0"/>
              <a:t>6/18/2020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611491E-4104-40E9-885C-6629BDFE1DBB}" type="datetime1">
              <a:rPr lang="en-US" smtClean="0"/>
              <a:t>6/18/2020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319F328-D78C-4AE3-9BD5-6819CFE7241A}" type="datetime1">
              <a:rPr lang="en-US" smtClean="0"/>
              <a:t>6/18/2020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8613" y="1600201"/>
            <a:ext cx="8283272" cy="2654064"/>
          </a:xfrm>
        </p:spPr>
        <p:txBody>
          <a:bodyPr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3E783FD6-3C14-4BAD-B096-2ECF8D7D1C88}" type="datetime1">
              <a:rPr lang="en-US" smtClean="0"/>
              <a:t>6/18/2020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1095541-7853-4DCC-906F-39CE0BB88B8E}" type="datetime1">
              <a:rPr lang="en-US" smtClean="0"/>
              <a:t>6/18/2020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D790FE-2B5A-46A8-B4F6-76CB6FDA68AC}" type="datetime1">
              <a:rPr lang="en-US" smtClean="0"/>
              <a:t>6/18/2020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Date Placeholder 2"/>
          <p:cNvSpPr>
            <a:spLocks noGrp="1"/>
          </p:cNvSpPr>
          <p:nvPr>
            <p:ph type="dt" sz="half" idx="10"/>
          </p:nvPr>
        </p:nvSpPr>
        <p:spPr/>
        <p:txBody>
          <a:bodyPr/>
          <a:lstStyle/>
          <a:p>
            <a:fld id="{7DFC2738-2C3A-4E5B-A4DB-9708318E767B}" type="datetime1">
              <a:rPr lang="en-US" smtClean="0"/>
              <a:t>6/18/2020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49EB1C49-F74B-47FE-8050-CE9AAF0717AC}" type="datetime1">
              <a:rPr lang="en-US" smtClean="0"/>
              <a:t>6/18/2020</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767358" y="381000"/>
            <a:ext cx="3293422" cy="1371600"/>
          </a:xfrm>
        </p:spPr>
        <p:txBody>
          <a:bodyPr anchor="b">
            <a:normAutofit/>
          </a:bodyPr>
          <a:lstStyle>
            <a:lvl1pPr algn="l">
              <a:defRPr sz="2800" b="1" cap="all" baseline="0">
                <a:solidFill>
                  <a:schemeClr val="tx2"/>
                </a:solidFill>
              </a:defRPr>
            </a:lvl1pPr>
          </a:lstStyle>
          <a:p>
            <a:r>
              <a:rPr lang="en-US"/>
              <a:t>Click to edit Master title style</a:t>
            </a:r>
            <a:endParaRPr dirty="0"/>
          </a:p>
        </p:txBody>
      </p:sp>
      <p:sp>
        <p:nvSpPr>
          <p:cNvPr id="3" name="Content Placeholder 2"/>
          <p:cNvSpPr>
            <a:spLocks noGrp="1"/>
          </p:cNvSpPr>
          <p:nvPr>
            <p:ph idx="1"/>
          </p:nvPr>
        </p:nvSpPr>
        <p:spPr>
          <a:xfrm>
            <a:off x="5332411" y="482600"/>
            <a:ext cx="6043825"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white">
          <a:xfrm>
            <a:off x="176735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F57B2-B504-486D-85D3-4C584AEF2C6C}" type="datetime1">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1" cap="none" spc="0" baseline="0">
                <a:ln w="22225">
                  <a:solidFill>
                    <a:schemeClr val="tx2"/>
                  </a:solidFill>
                  <a:prstDash val="solid"/>
                </a:ln>
                <a:solidFill>
                  <a:schemeClr val="tx2"/>
                </a:solidFill>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75C8C5-A9A9-4B3A-B134-0E3A713D185C}" type="datetime1">
              <a:rPr lang="en-US" smtClean="0"/>
              <a:pPr/>
              <a:t>6/18/2020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0604" y="-9144"/>
            <a:ext cx="12178221" cy="6878638"/>
            <a:chOff x="10604" y="-9144"/>
            <a:chExt cx="12178221" cy="6878638"/>
          </a:xfrm>
        </p:grpSpPr>
        <p:sp>
          <p:nvSpPr>
            <p:cNvPr id="7" name="Rectangle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grpSp>
          <p:nvGrpSpPr>
            <p:cNvPr id="10" name="Group 9"/>
            <p:cNvGrpSpPr/>
            <p:nvPr/>
          </p:nvGrpSpPr>
          <p:grpSpPr>
            <a:xfrm flipV="1">
              <a:off x="10604" y="-9144"/>
              <a:ext cx="1951038" cy="6878638"/>
              <a:chOff x="-4636" y="-9144"/>
              <a:chExt cx="1951038" cy="6878638"/>
            </a:xfrm>
            <a:solidFill>
              <a:schemeClr val="bg2"/>
            </a:solidFill>
          </p:grpSpPr>
          <p:sp>
            <p:nvSpPr>
              <p:cNvPr id="17" name="Freeform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 name="Freeform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 name="Freeform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 name="Freeform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 name="Freeform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 name="Freeform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3" name="Freeform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4" name="Freeform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5" name="Freeform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6" name="Freeform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7" name="Freeform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8" name="Freeform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9" name="Freeform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 name="Freeform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grp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r>
              <a:rPr lang="en-US"/>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5A4F0574-43A3-46A0-8870-1B2305CBE5B3}" type="datetime1">
              <a:rPr lang="en-US" smtClean="0"/>
              <a:pPr/>
              <a:t>6/18/2020</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Ways to Help: A Follow-up</a:t>
            </a:r>
          </a:p>
        </p:txBody>
      </p:sp>
      <p:sp>
        <p:nvSpPr>
          <p:cNvPr id="2" name="Subtitle 1"/>
          <p:cNvSpPr>
            <a:spLocks noGrp="1"/>
          </p:cNvSpPr>
          <p:nvPr>
            <p:ph type="subTitle" idx="1"/>
          </p:nvPr>
        </p:nvSpPr>
        <p:spPr>
          <a:xfrm>
            <a:off x="2428669" y="4280327"/>
            <a:ext cx="7516442" cy="1180673"/>
          </a:xfrm>
        </p:spPr>
        <p:txBody>
          <a:bodyPr>
            <a:normAutofit/>
          </a:bodyPr>
          <a:lstStyle/>
          <a:p>
            <a:r>
              <a:rPr lang="en-US" dirty="0"/>
              <a:t>Presented by the Human Resources Office and UUP</a:t>
            </a:r>
          </a:p>
          <a:p>
            <a:endParaRPr lang="en-US" dirty="0"/>
          </a:p>
        </p:txBody>
      </p:sp>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87AF-1895-4035-99F4-2D3A1693CB72}"/>
              </a:ext>
            </a:extLst>
          </p:cNvPr>
          <p:cNvSpPr>
            <a:spLocks noGrp="1"/>
          </p:cNvSpPr>
          <p:nvPr>
            <p:ph type="title"/>
          </p:nvPr>
        </p:nvSpPr>
        <p:spPr>
          <a:xfrm>
            <a:off x="1074240" y="381000"/>
            <a:ext cx="3293422" cy="1371600"/>
          </a:xfrm>
        </p:spPr>
        <p:txBody>
          <a:bodyPr anchor="b">
            <a:normAutofit/>
          </a:bodyPr>
          <a:lstStyle/>
          <a:p>
            <a:r>
              <a:rPr lang="en-US" dirty="0"/>
              <a:t>Procedure</a:t>
            </a:r>
          </a:p>
        </p:txBody>
      </p:sp>
      <p:pic>
        <p:nvPicPr>
          <p:cNvPr id="4" name="Picture 3">
            <a:extLst>
              <a:ext uri="{FF2B5EF4-FFF2-40B4-BE49-F238E27FC236}">
                <a16:creationId xmlns:a16="http://schemas.microsoft.com/office/drawing/2014/main" id="{A2B54F57-6D24-48A4-A866-A7ABB1ACF0E2}"/>
              </a:ext>
            </a:extLst>
          </p:cNvPr>
          <p:cNvPicPr>
            <a:picLocks noChangeAspect="1"/>
          </p:cNvPicPr>
          <p:nvPr/>
        </p:nvPicPr>
        <p:blipFill>
          <a:blip r:embed="rId2"/>
          <a:stretch>
            <a:fillRect/>
          </a:stretch>
        </p:blipFill>
        <p:spPr>
          <a:xfrm>
            <a:off x="5496104" y="482600"/>
            <a:ext cx="6011407" cy="6146800"/>
          </a:xfrm>
          <a:prstGeom prst="rect">
            <a:avLst/>
          </a:prstGeom>
          <a:noFill/>
          <a:ln w="19050">
            <a:solidFill>
              <a:schemeClr val="bg1"/>
            </a:solidFill>
          </a:ln>
        </p:spPr>
      </p:pic>
      <p:sp>
        <p:nvSpPr>
          <p:cNvPr id="3" name="Content Placeholder 2">
            <a:extLst>
              <a:ext uri="{FF2B5EF4-FFF2-40B4-BE49-F238E27FC236}">
                <a16:creationId xmlns:a16="http://schemas.microsoft.com/office/drawing/2014/main" id="{4CF06101-B6BA-429F-A1DA-3279F9BD4B10}"/>
              </a:ext>
            </a:extLst>
          </p:cNvPr>
          <p:cNvSpPr>
            <a:spLocks noGrp="1"/>
          </p:cNvSpPr>
          <p:nvPr>
            <p:ph type="body" sz="half" idx="2"/>
          </p:nvPr>
        </p:nvSpPr>
        <p:spPr>
          <a:xfrm>
            <a:off x="1074240" y="1828800"/>
            <a:ext cx="3293422" cy="4343400"/>
          </a:xfrm>
        </p:spPr>
        <p:txBody>
          <a:bodyPr>
            <a:normAutofit/>
          </a:bodyPr>
          <a:lstStyle/>
          <a:p>
            <a:r>
              <a:rPr lang="en-US" sz="1600"/>
              <a:t>Employees who want to participate in the Phased Retirement Program must complete a Request for Phased Retirement form and submit it for appropriate approvals. </a:t>
            </a:r>
          </a:p>
          <a:p>
            <a:r>
              <a:rPr lang="en-US" sz="1600"/>
              <a:t>Applications are due from the department head at least three months prior to when the phased retirement is requested to begin. </a:t>
            </a:r>
          </a:p>
          <a:p>
            <a:r>
              <a:rPr lang="en-US" sz="1600"/>
              <a:t>Management has the discretion to deny participation into this program based upon operational need. </a:t>
            </a:r>
          </a:p>
        </p:txBody>
      </p:sp>
    </p:spTree>
    <p:extLst>
      <p:ext uri="{BB962C8B-B14F-4D97-AF65-F5344CB8AC3E}">
        <p14:creationId xmlns:p14="http://schemas.microsoft.com/office/powerpoint/2010/main" val="385834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6748-B7ED-4B7B-9B3B-383C1C543AE1}"/>
              </a:ext>
            </a:extLst>
          </p:cNvPr>
          <p:cNvSpPr>
            <a:spLocks noGrp="1"/>
          </p:cNvSpPr>
          <p:nvPr>
            <p:ph type="title"/>
          </p:nvPr>
        </p:nvSpPr>
        <p:spPr/>
        <p:txBody>
          <a:bodyPr/>
          <a:lstStyle/>
          <a:p>
            <a:r>
              <a:rPr lang="en-US" dirty="0"/>
              <a:t>Procedure Continued</a:t>
            </a:r>
          </a:p>
        </p:txBody>
      </p:sp>
      <p:sp>
        <p:nvSpPr>
          <p:cNvPr id="3" name="Content Placeholder 2">
            <a:extLst>
              <a:ext uri="{FF2B5EF4-FFF2-40B4-BE49-F238E27FC236}">
                <a16:creationId xmlns:a16="http://schemas.microsoft.com/office/drawing/2014/main" id="{A31CCAE7-A884-41B0-8E12-ED9655D32C3B}"/>
              </a:ext>
            </a:extLst>
          </p:cNvPr>
          <p:cNvSpPr>
            <a:spLocks noGrp="1"/>
          </p:cNvSpPr>
          <p:nvPr>
            <p:ph idx="1"/>
          </p:nvPr>
        </p:nvSpPr>
        <p:spPr/>
        <p:txBody>
          <a:bodyPr>
            <a:normAutofit fontScale="85000" lnSpcReduction="20000"/>
          </a:bodyPr>
          <a:lstStyle/>
          <a:p>
            <a:r>
              <a:rPr lang="en-US" dirty="0"/>
              <a:t>After the application is approved, the employee will be provided with a memorandum of understanding delineating the length of the agreement, obligation and phased retirement. </a:t>
            </a:r>
          </a:p>
          <a:p>
            <a:r>
              <a:rPr lang="en-US" dirty="0"/>
              <a:t>As appropriate they will be issued an updated performance program within 30 days outlining the reduced obligation.  Following submission of the initial application, the employee will have 10 working days to return the signed document along with an irrevocable letter of resignation for purposes of retirement bearing an effective date coinciding with the cessation of the phased retirement program. </a:t>
            </a:r>
          </a:p>
          <a:p>
            <a:r>
              <a:rPr lang="en-US" dirty="0"/>
              <a:t>Once executed, the phased retirement agreement is irrevocable by the employee and the employer, unless employment is terminated earlier than originally expected or both parties agree to an extension of the plan up to a maximum of two years. </a:t>
            </a:r>
          </a:p>
        </p:txBody>
      </p:sp>
    </p:spTree>
    <p:extLst>
      <p:ext uri="{BB962C8B-B14F-4D97-AF65-F5344CB8AC3E}">
        <p14:creationId xmlns:p14="http://schemas.microsoft.com/office/powerpoint/2010/main" val="31104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4264-B0C2-4FF8-BDB6-5B78A1DBB376}"/>
              </a:ext>
            </a:extLst>
          </p:cNvPr>
          <p:cNvSpPr>
            <a:spLocks noGrp="1"/>
          </p:cNvSpPr>
          <p:nvPr>
            <p:ph type="title"/>
          </p:nvPr>
        </p:nvSpPr>
        <p:spPr/>
        <p:txBody>
          <a:bodyPr/>
          <a:lstStyle/>
          <a:p>
            <a:r>
              <a:rPr lang="en-US" dirty="0"/>
              <a:t>Voluntary Reduction in </a:t>
            </a:r>
            <a:r>
              <a:rPr lang="en-US"/>
              <a:t>Work Schedule</a:t>
            </a:r>
            <a:endParaRPr lang="en-US" dirty="0"/>
          </a:p>
        </p:txBody>
      </p:sp>
      <p:sp>
        <p:nvSpPr>
          <p:cNvPr id="3" name="Content Placeholder 2">
            <a:extLst>
              <a:ext uri="{FF2B5EF4-FFF2-40B4-BE49-F238E27FC236}">
                <a16:creationId xmlns:a16="http://schemas.microsoft.com/office/drawing/2014/main" id="{D0CFD097-309E-479D-82BF-6FA71D93FA71}"/>
              </a:ext>
            </a:extLst>
          </p:cNvPr>
          <p:cNvSpPr>
            <a:spLocks noGrp="1"/>
          </p:cNvSpPr>
          <p:nvPr>
            <p:ph idx="1"/>
          </p:nvPr>
        </p:nvSpPr>
        <p:spPr/>
        <p:txBody>
          <a:bodyPr>
            <a:normAutofit/>
          </a:bodyPr>
          <a:lstStyle/>
          <a:p>
            <a:r>
              <a:rPr lang="en-US" dirty="0"/>
              <a:t>A program that allows employees to voluntarily trade income for time off. </a:t>
            </a:r>
          </a:p>
          <a:p>
            <a:r>
              <a:rPr lang="en-US" dirty="0"/>
              <a:t>Individual VRWS agreements may be entered into for any number of payroll periods up to a maximum of 26 biweekly pay periods in duration </a:t>
            </a:r>
          </a:p>
          <a:p>
            <a:r>
              <a:rPr lang="en-US" dirty="0"/>
              <a:t>Expire no later than the end of the last payroll period in the University fiscal year.</a:t>
            </a:r>
          </a:p>
          <a:p>
            <a:r>
              <a:rPr lang="en-US" dirty="0"/>
              <a:t>Can be renewed on a yearly basis.</a:t>
            </a:r>
          </a:p>
        </p:txBody>
      </p:sp>
    </p:spTree>
    <p:extLst>
      <p:ext uri="{BB962C8B-B14F-4D97-AF65-F5344CB8AC3E}">
        <p14:creationId xmlns:p14="http://schemas.microsoft.com/office/powerpoint/2010/main" val="37090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8FD0-A774-4701-84EF-CF400C71C8FA}"/>
              </a:ext>
            </a:extLst>
          </p:cNvPr>
          <p:cNvSpPr>
            <a:spLocks noGrp="1"/>
          </p:cNvSpPr>
          <p:nvPr>
            <p:ph type="title"/>
          </p:nvPr>
        </p:nvSpPr>
        <p:spPr>
          <a:xfrm>
            <a:off x="1593436" y="177800"/>
            <a:ext cx="9782801" cy="1239837"/>
          </a:xfrm>
        </p:spPr>
        <p:txBody>
          <a:bodyPr anchor="b">
            <a:normAutofit/>
          </a:bodyPr>
          <a:lstStyle/>
          <a:p>
            <a:r>
              <a:rPr lang="en-US" dirty="0"/>
              <a:t>Purpose</a:t>
            </a:r>
          </a:p>
        </p:txBody>
      </p:sp>
      <p:sp>
        <p:nvSpPr>
          <p:cNvPr id="3" name="Content Placeholder 2">
            <a:extLst>
              <a:ext uri="{FF2B5EF4-FFF2-40B4-BE49-F238E27FC236}">
                <a16:creationId xmlns:a16="http://schemas.microsoft.com/office/drawing/2014/main" id="{17DE53EE-DE5F-4661-92B3-79294D45B660}"/>
              </a:ext>
            </a:extLst>
          </p:cNvPr>
          <p:cNvSpPr>
            <a:spLocks noGrp="1"/>
          </p:cNvSpPr>
          <p:nvPr>
            <p:ph sz="half" idx="2"/>
          </p:nvPr>
        </p:nvSpPr>
        <p:spPr>
          <a:xfrm>
            <a:off x="6561651" y="1600200"/>
            <a:ext cx="4814586" cy="4572000"/>
          </a:xfrm>
        </p:spPr>
        <p:txBody>
          <a:bodyPr>
            <a:normAutofit/>
          </a:bodyPr>
          <a:lstStyle/>
          <a:p>
            <a:r>
              <a:rPr lang="en-US" dirty="0"/>
              <a:t>VRWS provides campuses a flexible mechanism for allocating staff resources.</a:t>
            </a:r>
          </a:p>
          <a:p>
            <a:r>
              <a:rPr lang="en-US" dirty="0"/>
              <a:t>VRWS permits employees to reduce their work schedules to reflect personal needs and interests.</a:t>
            </a:r>
          </a:p>
        </p:txBody>
      </p:sp>
      <p:pic>
        <p:nvPicPr>
          <p:cNvPr id="4" name="Picture 3">
            <a:extLst>
              <a:ext uri="{FF2B5EF4-FFF2-40B4-BE49-F238E27FC236}">
                <a16:creationId xmlns:a16="http://schemas.microsoft.com/office/drawing/2014/main" id="{656D19CB-BE8F-491D-99A1-E88D8DC11A76}"/>
              </a:ext>
            </a:extLst>
          </p:cNvPr>
          <p:cNvPicPr>
            <a:picLocks noChangeAspect="1"/>
          </p:cNvPicPr>
          <p:nvPr/>
        </p:nvPicPr>
        <p:blipFill rotWithShape="1">
          <a:blip r:embed="rId2"/>
          <a:srcRect l="29923" r="2" b="2"/>
          <a:stretch/>
        </p:blipFill>
        <p:spPr>
          <a:xfrm>
            <a:off x="1593436" y="1600200"/>
            <a:ext cx="4814586" cy="4572000"/>
          </a:xfrm>
          <a:prstGeom prst="rect">
            <a:avLst/>
          </a:prstGeom>
          <a:noFill/>
        </p:spPr>
      </p:pic>
    </p:spTree>
    <p:extLst>
      <p:ext uri="{BB962C8B-B14F-4D97-AF65-F5344CB8AC3E}">
        <p14:creationId xmlns:p14="http://schemas.microsoft.com/office/powerpoint/2010/main" val="363193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5122-03E3-4C3E-9C4C-550452AA7086}"/>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178C3450-4E27-4A3A-B982-FA4CEFA98637}"/>
              </a:ext>
            </a:extLst>
          </p:cNvPr>
          <p:cNvSpPr>
            <a:spLocks noGrp="1"/>
          </p:cNvSpPr>
          <p:nvPr>
            <p:ph idx="1"/>
          </p:nvPr>
        </p:nvSpPr>
        <p:spPr>
          <a:xfrm>
            <a:off x="1593436" y="1722437"/>
            <a:ext cx="9782801" cy="5135563"/>
          </a:xfrm>
        </p:spPr>
        <p:txBody>
          <a:bodyPr>
            <a:normAutofit fontScale="77500" lnSpcReduction="20000"/>
          </a:bodyPr>
          <a:lstStyle/>
          <a:p>
            <a:r>
              <a:rPr lang="en-US" dirty="0"/>
              <a:t>Eligibility: This program is available to certain full-time calendar year, college year and academic year employees. Eligibility shall be as described under the terms of the VRWS Program Guidelines. All of the following eligibility criteria shall apply:</a:t>
            </a:r>
          </a:p>
          <a:p>
            <a:pPr lvl="1"/>
            <a:r>
              <a:rPr lang="en-US" dirty="0"/>
              <a:t>Full-time employees are required to have a continuing, permanent, or term appointment and be employed to work on a full-time annual salary basis for a minimum of one bi-weekly payroll period immediately prior to the time of entry into the VRWS Program. Time on paid or unpaid leave from a full-time annual salaried position satisfies this requirement.</a:t>
            </a:r>
          </a:p>
          <a:p>
            <a:pPr lvl="1"/>
            <a:r>
              <a:rPr lang="en-US" dirty="0"/>
              <a:t>Employees must remain in a full-time continuing, permanent, or term appointment position during the term of the VRWS agreement.</a:t>
            </a:r>
          </a:p>
          <a:p>
            <a:r>
              <a:rPr lang="en-US" dirty="0"/>
              <a:t>Employees must have one continuous year of SUNY service at a campus at which they are employed on a qualifying schedule (any schedule which entitled the employee to earn leave credits). </a:t>
            </a:r>
          </a:p>
          <a:p>
            <a:r>
              <a:rPr lang="en-US" dirty="0"/>
              <a:t>Work Schedule Reduction: Participating employees may reduce their work schedules (and salaries) a minimum of 5 percent, in 5 percent increments, up to a maximum of 30 percent.</a:t>
            </a:r>
          </a:p>
        </p:txBody>
      </p:sp>
    </p:spTree>
    <p:extLst>
      <p:ext uri="{BB962C8B-B14F-4D97-AF65-F5344CB8AC3E}">
        <p14:creationId xmlns:p14="http://schemas.microsoft.com/office/powerpoint/2010/main" val="578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C974-071E-45CD-9AAB-03217F39EB5A}"/>
              </a:ext>
            </a:extLst>
          </p:cNvPr>
          <p:cNvSpPr>
            <a:spLocks noGrp="1"/>
          </p:cNvSpPr>
          <p:nvPr>
            <p:ph type="title"/>
          </p:nvPr>
        </p:nvSpPr>
        <p:spPr/>
        <p:txBody>
          <a:bodyPr/>
          <a:lstStyle/>
          <a:p>
            <a:r>
              <a:rPr lang="en-US" dirty="0"/>
              <a:t>Description of an Employee VRWS Agreement</a:t>
            </a:r>
          </a:p>
        </p:txBody>
      </p:sp>
      <p:sp>
        <p:nvSpPr>
          <p:cNvPr id="3" name="Content Placeholder 2">
            <a:extLst>
              <a:ext uri="{FF2B5EF4-FFF2-40B4-BE49-F238E27FC236}">
                <a16:creationId xmlns:a16="http://schemas.microsoft.com/office/drawing/2014/main" id="{865CE829-0EDF-42D1-898D-17E73B9F471E}"/>
              </a:ext>
            </a:extLst>
          </p:cNvPr>
          <p:cNvSpPr>
            <a:spLocks noGrp="1"/>
          </p:cNvSpPr>
          <p:nvPr>
            <p:ph idx="1"/>
          </p:nvPr>
        </p:nvSpPr>
        <p:spPr/>
        <p:txBody>
          <a:bodyPr>
            <a:normAutofit fontScale="92500"/>
          </a:bodyPr>
          <a:lstStyle/>
          <a:p>
            <a:r>
              <a:rPr lang="en-US" dirty="0"/>
              <a:t>The employee and management can establish a VRWS agreement on a University fiscal year basis of any number of payroll periods in duration from one to twenty-six. The VRWS agreement must expire no later than the last day of the last payroll period in the University fiscal year. The VRWS agreement must begin on the first day of a payroll period and end on the last day of a payroll period. VRWS ending balances must be segregated for each University fiscal year.</a:t>
            </a:r>
          </a:p>
          <a:p>
            <a:r>
              <a:rPr lang="en-US" dirty="0"/>
              <a:t>The employee develops and submits a plan for a reduced work schedule. Management reviews and approves the plan as long as it is consistent with operating needs.</a:t>
            </a:r>
          </a:p>
        </p:txBody>
      </p:sp>
    </p:spTree>
    <p:extLst>
      <p:ext uri="{BB962C8B-B14F-4D97-AF65-F5344CB8AC3E}">
        <p14:creationId xmlns:p14="http://schemas.microsoft.com/office/powerpoint/2010/main" val="25567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5DCC-DCCF-479E-8B75-CEC31471C0C2}"/>
              </a:ext>
            </a:extLst>
          </p:cNvPr>
          <p:cNvSpPr>
            <a:spLocks noGrp="1"/>
          </p:cNvSpPr>
          <p:nvPr>
            <p:ph type="title"/>
          </p:nvPr>
        </p:nvSpPr>
        <p:spPr/>
        <p:txBody>
          <a:bodyPr/>
          <a:lstStyle/>
          <a:p>
            <a:r>
              <a:rPr lang="en-US" dirty="0"/>
              <a:t>Description of an Employee VRWS Agreement Continued</a:t>
            </a:r>
          </a:p>
        </p:txBody>
      </p:sp>
      <p:sp>
        <p:nvSpPr>
          <p:cNvPr id="3" name="Content Placeholder 2">
            <a:extLst>
              <a:ext uri="{FF2B5EF4-FFF2-40B4-BE49-F238E27FC236}">
                <a16:creationId xmlns:a16="http://schemas.microsoft.com/office/drawing/2014/main" id="{EB2DEC2B-4CE1-4C65-A5C4-3F7D9066F687}"/>
              </a:ext>
            </a:extLst>
          </p:cNvPr>
          <p:cNvSpPr>
            <a:spLocks noGrp="1"/>
          </p:cNvSpPr>
          <p:nvPr>
            <p:ph idx="1"/>
          </p:nvPr>
        </p:nvSpPr>
        <p:spPr/>
        <p:txBody>
          <a:bodyPr>
            <a:normAutofit fontScale="92500" lnSpcReduction="20000"/>
          </a:bodyPr>
          <a:lstStyle/>
          <a:p>
            <a:r>
              <a:rPr lang="en-US" dirty="0"/>
              <a:t>A jointly agreed plan specifies:</a:t>
            </a:r>
          </a:p>
          <a:p>
            <a:pPr lvl="1"/>
            <a:r>
              <a:rPr lang="en-US" dirty="0"/>
              <a:t>Duration of VRWS agreement which may be up to a maximum of 26 bi-weekly payroll periods with the VRWS agreement expiring no later than the last day of the last payroll period in the University fiscal year.</a:t>
            </a:r>
          </a:p>
          <a:p>
            <a:pPr lvl="1"/>
            <a:r>
              <a:rPr lang="en-US" dirty="0"/>
              <a:t>Percentage reduction of professional obligation and salary.</a:t>
            </a:r>
          </a:p>
          <a:p>
            <a:pPr lvl="1"/>
            <a:r>
              <a:rPr lang="en-US" dirty="0"/>
              <a:t>Amount of VR credits to be earned in exchange for reduced salary.</a:t>
            </a:r>
          </a:p>
          <a:p>
            <a:pPr lvl="1"/>
            <a:r>
              <a:rPr lang="en-US" dirty="0"/>
              <a:t>Schedule for use of VR credit to be earned. This may be either a fixed schedule, e.g., every Friday, every Wednesday afternoon, an entire month off, etc., or intermittent time off. An employee’s fixed schedule of use of VR credits, once management has agreed upon the VR schedule, cannot be changed without the employee’s consent except by mutual agreement in an emergency. VR credits used as intermittent time off will be subject to scheduling during the term of the VRWS agreement, and will require advance approval by the employee’s supervisor.</a:t>
            </a:r>
          </a:p>
        </p:txBody>
      </p:sp>
    </p:spTree>
    <p:extLst>
      <p:ext uri="{BB962C8B-B14F-4D97-AF65-F5344CB8AC3E}">
        <p14:creationId xmlns:p14="http://schemas.microsoft.com/office/powerpoint/2010/main" val="1716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73FD-E23D-4C8A-AAAF-0654F17195A0}"/>
              </a:ext>
            </a:extLst>
          </p:cNvPr>
          <p:cNvSpPr>
            <a:spLocks noGrp="1"/>
          </p:cNvSpPr>
          <p:nvPr>
            <p:ph type="title"/>
          </p:nvPr>
        </p:nvSpPr>
        <p:spPr/>
        <p:txBody>
          <a:bodyPr/>
          <a:lstStyle/>
          <a:p>
            <a:r>
              <a:rPr lang="en-US" dirty="0"/>
              <a:t>Description of an Employee VRWS Agreement Continued</a:t>
            </a:r>
          </a:p>
        </p:txBody>
      </p:sp>
      <p:sp>
        <p:nvSpPr>
          <p:cNvPr id="3" name="Content Placeholder 2">
            <a:extLst>
              <a:ext uri="{FF2B5EF4-FFF2-40B4-BE49-F238E27FC236}">
                <a16:creationId xmlns:a16="http://schemas.microsoft.com/office/drawing/2014/main" id="{5C6D1655-16BE-4CB3-9DC1-82C42A462982}"/>
              </a:ext>
            </a:extLst>
          </p:cNvPr>
          <p:cNvSpPr>
            <a:spLocks noGrp="1"/>
          </p:cNvSpPr>
          <p:nvPr>
            <p:ph idx="1"/>
          </p:nvPr>
        </p:nvSpPr>
        <p:spPr/>
        <p:txBody>
          <a:bodyPr>
            <a:normAutofit fontScale="92500" lnSpcReduction="20000"/>
          </a:bodyPr>
          <a:lstStyle/>
          <a:p>
            <a:r>
              <a:rPr lang="en-US" dirty="0"/>
              <a:t>While the VRWS agreement is in effect, the employee will earn and accumulate VR credits in accordance with the percentage reduction of professional obligation in a workweek.</a:t>
            </a:r>
          </a:p>
          <a:p>
            <a:r>
              <a:rPr lang="en-US" dirty="0"/>
              <a:t>The employee never goes off the payroll. The employee remains in active pay status for the duration of the agreement and receives paychecks each payroll period at the agreed-upon, temporarily reduced level.</a:t>
            </a:r>
          </a:p>
          <a:p>
            <a:r>
              <a:rPr lang="en-US" dirty="0"/>
              <a:t>The employee will work a prorated share of his/her normal professional obligation over the duration of the VRWS agreement period.</a:t>
            </a:r>
          </a:p>
          <a:p>
            <a:r>
              <a:rPr lang="en-US" dirty="0"/>
              <a:t>Participation in the VRWS Program will not be a detriment to later career moves within the campus.</a:t>
            </a:r>
          </a:p>
        </p:txBody>
      </p:sp>
    </p:spTree>
    <p:extLst>
      <p:ext uri="{BB962C8B-B14F-4D97-AF65-F5344CB8AC3E}">
        <p14:creationId xmlns:p14="http://schemas.microsoft.com/office/powerpoint/2010/main" val="169781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73FD-E23D-4C8A-AAAF-0654F17195A0}"/>
              </a:ext>
            </a:extLst>
          </p:cNvPr>
          <p:cNvSpPr>
            <a:spLocks noGrp="1"/>
          </p:cNvSpPr>
          <p:nvPr>
            <p:ph type="title"/>
          </p:nvPr>
        </p:nvSpPr>
        <p:spPr/>
        <p:txBody>
          <a:bodyPr/>
          <a:lstStyle/>
          <a:p>
            <a:r>
              <a:rPr lang="en-US" dirty="0"/>
              <a:t>Attendance Records Maintenance</a:t>
            </a:r>
          </a:p>
        </p:txBody>
      </p:sp>
      <p:sp>
        <p:nvSpPr>
          <p:cNvPr id="3" name="Content Placeholder 2">
            <a:extLst>
              <a:ext uri="{FF2B5EF4-FFF2-40B4-BE49-F238E27FC236}">
                <a16:creationId xmlns:a16="http://schemas.microsoft.com/office/drawing/2014/main" id="{5C6D1655-16BE-4CB3-9DC1-82C42A462982}"/>
              </a:ext>
            </a:extLst>
          </p:cNvPr>
          <p:cNvSpPr>
            <a:spLocks noGrp="1"/>
          </p:cNvSpPr>
          <p:nvPr>
            <p:ph idx="1"/>
          </p:nvPr>
        </p:nvSpPr>
        <p:spPr/>
        <p:txBody>
          <a:bodyPr>
            <a:normAutofit fontScale="77500" lnSpcReduction="20000"/>
          </a:bodyPr>
          <a:lstStyle/>
          <a:p>
            <a:r>
              <a:rPr lang="en-US" dirty="0"/>
              <a:t>All VR schedules will be based on the crediting and debiting of VR credits on the employee’s attendance record against a regular professional obligation.</a:t>
            </a:r>
          </a:p>
          <a:p>
            <a:endParaRPr lang="en-US" dirty="0"/>
          </a:p>
          <a:p>
            <a:r>
              <a:rPr lang="en-US" dirty="0"/>
              <a:t>VR credits earned during a VRWS agreement may be carried on the employee’s attendance record past the end of the individual VRWS agreement and past the end of the University fiscal year but must be liquidated by the December 30th following the end of the University fiscal year in which the individual VRWS agreement expires. VR ending balances must be segregated for each University fiscal year.</a:t>
            </a:r>
          </a:p>
          <a:p>
            <a:endParaRPr lang="en-US" dirty="0"/>
          </a:p>
          <a:p>
            <a:r>
              <a:rPr lang="en-US" dirty="0"/>
              <a:t>There is no requirement that existing paid leave credits (including previously earned and banked VR credits) be exhausted prior to the beginning of the new VRWS agreement. Employees are encouraged to use carried-over VR credits on a priority basis.</a:t>
            </a:r>
          </a:p>
        </p:txBody>
      </p:sp>
    </p:spTree>
    <p:extLst>
      <p:ext uri="{BB962C8B-B14F-4D97-AF65-F5344CB8AC3E}">
        <p14:creationId xmlns:p14="http://schemas.microsoft.com/office/powerpoint/2010/main" val="125236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CD3E-F650-4ADD-ABBD-6A00D1A47CD5}"/>
              </a:ext>
            </a:extLst>
          </p:cNvPr>
          <p:cNvSpPr>
            <a:spLocks noGrp="1"/>
          </p:cNvSpPr>
          <p:nvPr>
            <p:ph type="title"/>
          </p:nvPr>
        </p:nvSpPr>
        <p:spPr/>
        <p:txBody>
          <a:bodyPr/>
          <a:lstStyle/>
          <a:p>
            <a:r>
              <a:rPr lang="en-US" dirty="0"/>
              <a:t>VR Credits</a:t>
            </a:r>
          </a:p>
        </p:txBody>
      </p:sp>
      <p:sp>
        <p:nvSpPr>
          <p:cNvPr id="3" name="Content Placeholder 2">
            <a:extLst>
              <a:ext uri="{FF2B5EF4-FFF2-40B4-BE49-F238E27FC236}">
                <a16:creationId xmlns:a16="http://schemas.microsoft.com/office/drawing/2014/main" id="{88240DCB-E788-4E54-B016-7442D7849FCE}"/>
              </a:ext>
            </a:extLst>
          </p:cNvPr>
          <p:cNvSpPr>
            <a:spLocks noGrp="1"/>
          </p:cNvSpPr>
          <p:nvPr>
            <p:ph idx="1"/>
          </p:nvPr>
        </p:nvSpPr>
        <p:spPr/>
        <p:txBody>
          <a:bodyPr/>
          <a:lstStyle/>
          <a:p>
            <a:r>
              <a:rPr lang="en-US" dirty="0"/>
              <a:t>Advancing of VR Credits</a:t>
            </a:r>
          </a:p>
          <a:p>
            <a:pPr lvl="1"/>
            <a:r>
              <a:rPr lang="en-US" dirty="0"/>
              <a:t>To accommodate an employee whose VRWS agreement calls for an extended absence during the VRWS agreement period, a campus may advance VR credits in an amount not to exceed the number of hours for which the employee is paid in one payroll period.</a:t>
            </a:r>
          </a:p>
          <a:p>
            <a:r>
              <a:rPr lang="en-US" dirty="0"/>
              <a:t>Recovering a VR Credit Debit</a:t>
            </a:r>
          </a:p>
          <a:p>
            <a:pPr lvl="1"/>
            <a:r>
              <a:rPr lang="en-US" dirty="0"/>
              <a:t>If an employee terminates his/her employment and has a VR debit, the campus shall recover the debit from the employee’s lagged salary payment for his/her last payroll period at work.</a:t>
            </a:r>
          </a:p>
        </p:txBody>
      </p:sp>
    </p:spTree>
    <p:extLst>
      <p:ext uri="{BB962C8B-B14F-4D97-AF65-F5344CB8AC3E}">
        <p14:creationId xmlns:p14="http://schemas.microsoft.com/office/powerpoint/2010/main" val="28852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Topics of Discussion</a:t>
            </a:r>
          </a:p>
        </p:txBody>
      </p:sp>
      <p:sp>
        <p:nvSpPr>
          <p:cNvPr id="14" name="Content Placeholder 13"/>
          <p:cNvSpPr>
            <a:spLocks noGrp="1"/>
          </p:cNvSpPr>
          <p:nvPr>
            <p:ph idx="1"/>
          </p:nvPr>
        </p:nvSpPr>
        <p:spPr/>
        <p:txBody>
          <a:bodyPr/>
          <a:lstStyle/>
          <a:p>
            <a:pPr lvl="0"/>
            <a:r>
              <a:rPr lang="en-US" dirty="0"/>
              <a:t>Phased Retirement</a:t>
            </a:r>
          </a:p>
          <a:p>
            <a:pPr lvl="0"/>
            <a:r>
              <a:rPr lang="en-US" dirty="0"/>
              <a:t>Voluntary Reduction in Work Schedule</a:t>
            </a:r>
          </a:p>
          <a:p>
            <a:pPr lvl="0"/>
            <a:r>
              <a:rPr lang="en-US" dirty="0"/>
              <a:t>Reduction in Obligation</a:t>
            </a:r>
          </a:p>
        </p:txBody>
      </p:sp>
    </p:spTree>
    <p:extLst>
      <p:ext uri="{BB962C8B-B14F-4D97-AF65-F5344CB8AC3E}">
        <p14:creationId xmlns:p14="http://schemas.microsoft.com/office/powerpoint/2010/main" val="33069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32F1-69BE-4C04-BC98-E28AA016A073}"/>
              </a:ext>
            </a:extLst>
          </p:cNvPr>
          <p:cNvSpPr>
            <a:spLocks noGrp="1"/>
          </p:cNvSpPr>
          <p:nvPr>
            <p:ph type="title"/>
          </p:nvPr>
        </p:nvSpPr>
        <p:spPr/>
        <p:txBody>
          <a:bodyPr>
            <a:normAutofit fontScale="90000"/>
          </a:bodyPr>
          <a:lstStyle/>
          <a:p>
            <a:r>
              <a:rPr lang="en-US" dirty="0"/>
              <a:t>Discontinuation or Suspension of VRWS Agreements</a:t>
            </a:r>
            <a:br>
              <a:rPr lang="en-US" dirty="0"/>
            </a:br>
            <a:endParaRPr lang="en-US" dirty="0"/>
          </a:p>
        </p:txBody>
      </p:sp>
      <p:sp>
        <p:nvSpPr>
          <p:cNvPr id="3" name="Content Placeholder 2">
            <a:extLst>
              <a:ext uri="{FF2B5EF4-FFF2-40B4-BE49-F238E27FC236}">
                <a16:creationId xmlns:a16="http://schemas.microsoft.com/office/drawing/2014/main" id="{3B778E70-8756-4331-8E04-80209527B4D3}"/>
              </a:ext>
            </a:extLst>
          </p:cNvPr>
          <p:cNvSpPr>
            <a:spLocks noGrp="1"/>
          </p:cNvSpPr>
          <p:nvPr>
            <p:ph idx="1"/>
          </p:nvPr>
        </p:nvSpPr>
        <p:spPr/>
        <p:txBody>
          <a:bodyPr/>
          <a:lstStyle/>
          <a:p>
            <a:r>
              <a:rPr lang="en-US" dirty="0"/>
              <a:t>Although VRWS agreements are for stated periods of time, they can be discontinued by mutual agreement at the end of any payroll period. VRWS agreements may be discontinued, at management’s discretion, when an employee is promoted, transferred or reassigned within a campus, although VR credits must be carried forward on the employee’s attendance record. VRWS agreements may also be discontinued when an employee moves between campuses.</a:t>
            </a:r>
          </a:p>
        </p:txBody>
      </p:sp>
    </p:spTree>
    <p:extLst>
      <p:ext uri="{BB962C8B-B14F-4D97-AF65-F5344CB8AC3E}">
        <p14:creationId xmlns:p14="http://schemas.microsoft.com/office/powerpoint/2010/main" val="42423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BD32-6A48-4A0E-B1CF-AB5196C5DC42}"/>
              </a:ext>
            </a:extLst>
          </p:cNvPr>
          <p:cNvSpPr>
            <a:spLocks noGrp="1"/>
          </p:cNvSpPr>
          <p:nvPr>
            <p:ph type="title"/>
          </p:nvPr>
        </p:nvSpPr>
        <p:spPr/>
        <p:txBody>
          <a:bodyPr>
            <a:normAutofit fontScale="90000"/>
          </a:bodyPr>
          <a:lstStyle/>
          <a:p>
            <a:r>
              <a:rPr lang="en-US" dirty="0"/>
              <a:t>Provisions for Payment of Banked (Unused) VR Credit in Exceptional Cases</a:t>
            </a:r>
            <a:br>
              <a:rPr lang="en-US" dirty="0"/>
            </a:br>
            <a:endParaRPr lang="en-US" dirty="0"/>
          </a:p>
        </p:txBody>
      </p:sp>
      <p:sp>
        <p:nvSpPr>
          <p:cNvPr id="3" name="Content Placeholder 2">
            <a:extLst>
              <a:ext uri="{FF2B5EF4-FFF2-40B4-BE49-F238E27FC236}">
                <a16:creationId xmlns:a16="http://schemas.microsoft.com/office/drawing/2014/main" id="{C99AEF7E-6A89-4BA2-9EEB-49B223882034}"/>
              </a:ext>
            </a:extLst>
          </p:cNvPr>
          <p:cNvSpPr>
            <a:spLocks noGrp="1"/>
          </p:cNvSpPr>
          <p:nvPr>
            <p:ph idx="1"/>
          </p:nvPr>
        </p:nvSpPr>
        <p:spPr/>
        <p:txBody>
          <a:bodyPr>
            <a:normAutofit lnSpcReduction="10000"/>
          </a:bodyPr>
          <a:lstStyle/>
          <a:p>
            <a:r>
              <a:rPr lang="en-US" dirty="0"/>
              <a:t>The VRWS Program is intended to be a program that allows employees to voluntarily trade income for time off. The agreement for VRWS Program participation between the employee and management includes a plan for the use of VR credit earned. Management must make every effort to ensure that VR credit earned by an employee is used: </a:t>
            </a:r>
          </a:p>
          <a:p>
            <a:pPr lvl="1"/>
            <a:r>
              <a:rPr lang="en-US" dirty="0"/>
              <a:t>(1) under the terms of the individual VRWS agreement,</a:t>
            </a:r>
          </a:p>
          <a:p>
            <a:pPr lvl="1"/>
            <a:r>
              <a:rPr lang="en-US" dirty="0"/>
              <a:t>(2) before the December 30th liquidation date, </a:t>
            </a:r>
          </a:p>
          <a:p>
            <a:pPr lvl="1"/>
            <a:r>
              <a:rPr lang="en-US" dirty="0"/>
              <a:t>(3) before the employee separates from SUNY service, and</a:t>
            </a:r>
          </a:p>
          <a:p>
            <a:pPr lvl="1"/>
            <a:r>
              <a:rPr lang="en-US" dirty="0"/>
              <a:t>(4) while the employee is on the job he/she was in when the VRWS agreement was made. </a:t>
            </a:r>
          </a:p>
        </p:txBody>
      </p:sp>
    </p:spTree>
    <p:extLst>
      <p:ext uri="{BB962C8B-B14F-4D97-AF65-F5344CB8AC3E}">
        <p14:creationId xmlns:p14="http://schemas.microsoft.com/office/powerpoint/2010/main" val="37147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3CD7-A3A1-4553-9C75-19A8C4D598F7}"/>
              </a:ext>
            </a:extLst>
          </p:cNvPr>
          <p:cNvSpPr>
            <a:spLocks noGrp="1"/>
          </p:cNvSpPr>
          <p:nvPr>
            <p:ph type="title"/>
          </p:nvPr>
        </p:nvSpPr>
        <p:spPr/>
        <p:txBody>
          <a:bodyPr>
            <a:normAutofit fontScale="90000"/>
          </a:bodyPr>
          <a:lstStyle/>
          <a:p>
            <a:r>
              <a:rPr lang="en-US" dirty="0"/>
              <a:t>Provisions for Payment of Banked (Unused) VR Credit in Exceptional Cases Continued</a:t>
            </a:r>
            <a:br>
              <a:rPr lang="en-US" dirty="0"/>
            </a:br>
            <a:endParaRPr lang="en-US" dirty="0"/>
          </a:p>
        </p:txBody>
      </p:sp>
      <p:sp>
        <p:nvSpPr>
          <p:cNvPr id="3" name="Content Placeholder 2">
            <a:extLst>
              <a:ext uri="{FF2B5EF4-FFF2-40B4-BE49-F238E27FC236}">
                <a16:creationId xmlns:a16="http://schemas.microsoft.com/office/drawing/2014/main" id="{FE6A96AD-5E73-4596-81E2-3C81282557D6}"/>
              </a:ext>
            </a:extLst>
          </p:cNvPr>
          <p:cNvSpPr>
            <a:spLocks noGrp="1"/>
          </p:cNvSpPr>
          <p:nvPr>
            <p:ph idx="1"/>
          </p:nvPr>
        </p:nvSpPr>
        <p:spPr/>
        <p:txBody>
          <a:bodyPr>
            <a:normAutofit fontScale="62500" lnSpcReduction="20000"/>
          </a:bodyPr>
          <a:lstStyle/>
          <a:p>
            <a:r>
              <a:rPr lang="en-US" dirty="0"/>
              <a:t>If this is not possible, payment for banked (unused) VR credit may be made in exceptional cases that fall under the following criteria:</a:t>
            </a:r>
          </a:p>
          <a:p>
            <a:endParaRPr lang="en-US" dirty="0"/>
          </a:p>
          <a:p>
            <a:pPr lvl="1"/>
            <a:r>
              <a:rPr lang="en-US" dirty="0"/>
              <a:t>Upon retrenchment, resignation, termination, or retirement from SUNY, or death, unused VR credit will be paid at the then current rate of compensation.</a:t>
            </a:r>
          </a:p>
          <a:p>
            <a:pPr lvl="1"/>
            <a:r>
              <a:rPr lang="en-US" dirty="0"/>
              <a:t>Upon movement of an employee to another state agency or from one campus to another or between campuses or departments within a campus, unused VR credit will be paid at the then current rate of compensation by the campus/department in which the VR credit was earned, unless the employee requests and the new campus/department accepts the transfer of the VR credit on the employee’s attendance record. The lump sum payment for VR balances upon movement to another campus will be made irrespective of whether or not the employee is granted a leave of absence from the campus/department where the VR credit was earned. Payment will be made within two payroll periods following the move to the new campus.</a:t>
            </a:r>
          </a:p>
          <a:p>
            <a:pPr lvl="1"/>
            <a:r>
              <a:rPr lang="en-US" dirty="0"/>
              <a:t>VRWS ending balances must be segregated for each University fiscal year. Employees who accumulate VR credit in a University fiscal year and who are unable to use the VR credit due to management requirements predicated on workload by the December 30th following the end of the University fiscal year in which the employee’s individual agreement expires will be paid at the then current rate of compensation. Payment will be made within two payroll periods following the applicable December 30th liquidation date. </a:t>
            </a:r>
          </a:p>
        </p:txBody>
      </p:sp>
    </p:spTree>
    <p:extLst>
      <p:ext uri="{BB962C8B-B14F-4D97-AF65-F5344CB8AC3E}">
        <p14:creationId xmlns:p14="http://schemas.microsoft.com/office/powerpoint/2010/main" val="203270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1AC8-E7E0-45D2-9BB2-1607AF2B8B48}"/>
              </a:ext>
            </a:extLst>
          </p:cNvPr>
          <p:cNvSpPr>
            <a:spLocks noGrp="1"/>
          </p:cNvSpPr>
          <p:nvPr>
            <p:ph type="title"/>
          </p:nvPr>
        </p:nvSpPr>
        <p:spPr/>
        <p:txBody>
          <a:bodyPr/>
          <a:lstStyle/>
          <a:p>
            <a:r>
              <a:rPr lang="en-US" dirty="0"/>
              <a:t>Review of VRWS Denials</a:t>
            </a:r>
            <a:br>
              <a:rPr lang="en-US" dirty="0"/>
            </a:br>
            <a:endParaRPr lang="en-US" dirty="0"/>
          </a:p>
        </p:txBody>
      </p:sp>
      <p:sp>
        <p:nvSpPr>
          <p:cNvPr id="3" name="Content Placeholder 2">
            <a:extLst>
              <a:ext uri="{FF2B5EF4-FFF2-40B4-BE49-F238E27FC236}">
                <a16:creationId xmlns:a16="http://schemas.microsoft.com/office/drawing/2014/main" id="{821E04C7-2962-4A57-96CB-E7AFDFFF120D}"/>
              </a:ext>
            </a:extLst>
          </p:cNvPr>
          <p:cNvSpPr>
            <a:spLocks noGrp="1"/>
          </p:cNvSpPr>
          <p:nvPr>
            <p:ph idx="1"/>
          </p:nvPr>
        </p:nvSpPr>
        <p:spPr/>
        <p:txBody>
          <a:bodyPr>
            <a:normAutofit fontScale="55000" lnSpcReduction="20000"/>
          </a:bodyPr>
          <a:lstStyle/>
          <a:p>
            <a:r>
              <a:rPr lang="en-US" dirty="0"/>
              <a:t>Individual Requests - An employee whose request to participate in the VRWS Program has been denied shall have the right to request a written statement of the reason for the denial. Such written statement shall be provided within five working days of the request. Upon receipt of the written statement of the reason for the denial, the employee may request a review of the denial. Such requests for review must be made, and will be reviewed, in accordance with the following procedure:</a:t>
            </a:r>
          </a:p>
          <a:p>
            <a:pPr lvl="1"/>
            <a:r>
              <a:rPr lang="en-US" dirty="0"/>
              <a:t>Requests must be submitted by the employee or the employee’s representative within 10 working days of receipt of the written statement or of the date when the written statement was due.</a:t>
            </a:r>
          </a:p>
          <a:p>
            <a:pPr lvl="1"/>
            <a:r>
              <a:rPr lang="en-US" dirty="0"/>
              <a:t>Requests must be submitted to:  Susan </a:t>
            </a:r>
            <a:r>
              <a:rPr lang="en-US" dirty="0" err="1"/>
              <a:t>Earshen</a:t>
            </a:r>
            <a:r>
              <a:rPr lang="en-US" dirty="0"/>
              <a:t>, Associate Vice President for Human Resource Management and President’s Designee at Step One of the UUP Grievance Procedure, Cleveland Hall 403.</a:t>
            </a:r>
          </a:p>
          <a:p>
            <a:pPr lvl="1"/>
            <a:r>
              <a:rPr lang="en-US" dirty="0"/>
              <a:t>Such requests shall specify why the employee believes the written reasons for the denial are improper. The request must explain how the employee believes his/her work can be reorganized or reassigned so that his/her participation in the VRWS Program will not unduly interfere with the campus’s operations.</a:t>
            </a:r>
          </a:p>
          <a:p>
            <a:pPr lvl="1"/>
            <a:r>
              <a:rPr lang="en-US" dirty="0"/>
              <a:t>The president's designee shall review the appeal and make a determination within 10 working days of receipt. The determination shall be sent to the employee and a copy shall be sent to the President of UUP. The determination shall be based on the record, except that the college president or designee may hold a meeting with the employee and/or the employee’s supervisors if the designee believes additional information or discussion is required to make a determination. If the employee believes that there are special circumstances that make a meeting appropriate, the employee may describe these circumstances in addition to providing the information specified in paragraph 3 above, and request that a review meeting be held. The college president or designee shall consider such request in determining whether or not to hold a review meeting.</a:t>
            </a:r>
          </a:p>
          <a:p>
            <a:pPr lvl="1"/>
            <a:r>
              <a:rPr lang="en-US" dirty="0"/>
              <a:t>The determination of the college president or designee shall not be subject to further appeal.</a:t>
            </a:r>
          </a:p>
        </p:txBody>
      </p:sp>
    </p:spTree>
    <p:extLst>
      <p:ext uri="{BB962C8B-B14F-4D97-AF65-F5344CB8AC3E}">
        <p14:creationId xmlns:p14="http://schemas.microsoft.com/office/powerpoint/2010/main" val="104714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70030-AAD7-470C-9500-680CE0F33D00}"/>
              </a:ext>
            </a:extLst>
          </p:cNvPr>
          <p:cNvSpPr>
            <a:spLocks noGrp="1"/>
          </p:cNvSpPr>
          <p:nvPr>
            <p:ph type="title"/>
          </p:nvPr>
        </p:nvSpPr>
        <p:spPr/>
        <p:txBody>
          <a:bodyPr/>
          <a:lstStyle/>
          <a:p>
            <a:r>
              <a:rPr lang="en-US" dirty="0"/>
              <a:t>EFFECT ON BENEFITS AND STATUS</a:t>
            </a:r>
            <a:br>
              <a:rPr lang="en-US" dirty="0"/>
            </a:br>
            <a:endParaRPr lang="en-US" dirty="0"/>
          </a:p>
        </p:txBody>
      </p:sp>
      <p:sp>
        <p:nvSpPr>
          <p:cNvPr id="9" name="Content Placeholder 8">
            <a:extLst>
              <a:ext uri="{FF2B5EF4-FFF2-40B4-BE49-F238E27FC236}">
                <a16:creationId xmlns:a16="http://schemas.microsoft.com/office/drawing/2014/main" id="{B8A1657E-119F-4118-9596-62665A4D4386}"/>
              </a:ext>
            </a:extLst>
          </p:cNvPr>
          <p:cNvSpPr>
            <a:spLocks noGrp="1"/>
          </p:cNvSpPr>
          <p:nvPr>
            <p:ph sz="half" idx="2"/>
          </p:nvPr>
        </p:nvSpPr>
        <p:spPr/>
        <p:txBody>
          <a:bodyPr>
            <a:normAutofit fontScale="40000" lnSpcReduction="20000"/>
          </a:bodyPr>
          <a:lstStyle/>
          <a:p>
            <a:r>
              <a:rPr lang="en-US" dirty="0"/>
              <a:t>Holidays: no change</a:t>
            </a:r>
          </a:p>
          <a:p>
            <a:r>
              <a:rPr lang="en-US" dirty="0"/>
              <a:t>Inconvenience Pay: prorate based on the VRWS percentage</a:t>
            </a:r>
          </a:p>
          <a:p>
            <a:r>
              <a:rPr lang="en-US" dirty="0"/>
              <a:t>Leave Donation: employees who are absent using donated leave credits for 28 consecutive calendar days will have their VRWS agreement suspended</a:t>
            </a:r>
          </a:p>
          <a:p>
            <a:r>
              <a:rPr lang="en-US" dirty="0"/>
              <a:t>Location Pay:  prorate based on the VRWS percentage</a:t>
            </a:r>
          </a:p>
          <a:p>
            <a:r>
              <a:rPr lang="en-US" dirty="0"/>
              <a:t>Military Leave: no impact on eligibility or entitlement</a:t>
            </a:r>
          </a:p>
          <a:p>
            <a:r>
              <a:rPr lang="en-US" dirty="0"/>
              <a:t>Overtime Work:  VR credit used shall not be counted as time worked in determining eligibility for overtime payments within a workweek. For non-exempt employees, VR credit shall not be counted as time worked for determining eligibility for comp time.</a:t>
            </a:r>
          </a:p>
          <a:p>
            <a:r>
              <a:rPr lang="en-US" dirty="0"/>
              <a:t>Paid Leave Balances on Attendance Record:  no requirement that leave credits be exhausted prior to the beginning of the VRWS agreement. Vacation, sick leave, and holiday balances are carried forward without adjustment.</a:t>
            </a:r>
          </a:p>
          <a:p>
            <a:r>
              <a:rPr lang="en-US" dirty="0"/>
              <a:t>Payroll:  employee never leaves the payroll. An employee remains in full payroll status with partial pay for the duration of the VRWS agreement period and receives pay checks each pay period at the agreed upon temporarily reduced level.</a:t>
            </a:r>
          </a:p>
          <a:p>
            <a:endParaRPr lang="en-US" dirty="0"/>
          </a:p>
        </p:txBody>
      </p:sp>
      <p:sp>
        <p:nvSpPr>
          <p:cNvPr id="8" name="Content Placeholder 7">
            <a:extLst>
              <a:ext uri="{FF2B5EF4-FFF2-40B4-BE49-F238E27FC236}">
                <a16:creationId xmlns:a16="http://schemas.microsoft.com/office/drawing/2014/main" id="{F341BC39-1E07-4EC3-A9DA-63C54D436F88}"/>
              </a:ext>
            </a:extLst>
          </p:cNvPr>
          <p:cNvSpPr>
            <a:spLocks noGrp="1"/>
          </p:cNvSpPr>
          <p:nvPr>
            <p:ph sz="half" idx="1"/>
          </p:nvPr>
        </p:nvSpPr>
        <p:spPr/>
        <p:txBody>
          <a:bodyPr>
            <a:normAutofit fontScale="40000" lnSpcReduction="20000"/>
          </a:bodyPr>
          <a:lstStyle/>
          <a:p>
            <a:r>
              <a:rPr lang="en-US" dirty="0"/>
              <a:t>Annual Leave:  prorate accruals for calendar year and college year employees based on the employee’s VRWS percentage</a:t>
            </a:r>
          </a:p>
          <a:p>
            <a:r>
              <a:rPr lang="en-US" dirty="0"/>
              <a:t>Banked (Unused) VR Leave Credits Upon Movement From One Campus to Another or Between Departments Within a Campus:  Unused VR credits will be paid at the rate of compensation by the campus/department in which the VR credit was earned, unless the employee requests and the new campus/department accepts the transfer of VR credit on the employee’s attendance record.</a:t>
            </a:r>
          </a:p>
          <a:p>
            <a:r>
              <a:rPr lang="en-US" dirty="0"/>
              <a:t>Banked (Unused) VR Leave Credits Upon Promotion, Transfer or Reassignment Within a Campus or Within a Department:  Unused VR credits are carried forward on the employee’s attendance record when movement is within an appointing authority.  Continuation of the VRWS agreement is at the discretion of management.</a:t>
            </a:r>
          </a:p>
          <a:p>
            <a:r>
              <a:rPr lang="en-US" dirty="0"/>
              <a:t>Banked (Unused) VR Leave Credits Upon Return to Normal Work Schedule: VR credits may be carried forward on the employee’s attendance record after completion of the individual VRWS agreement period, but must be liquidated by the December 30th after the end of the University fiscal year in which the employee’s individual VRWS agreement expires. VR ending balances must be segregated for each University fiscal year.</a:t>
            </a:r>
          </a:p>
          <a:p>
            <a:r>
              <a:rPr lang="en-US" dirty="0"/>
              <a:t>Banked (Unused) VR Leave Credits Upon Separation: Unused VR credits will be paid at the rate of compensation upon resignation, termination, or retirement from SUNY service, or death.</a:t>
            </a:r>
          </a:p>
          <a:p>
            <a:r>
              <a:rPr lang="en-US" dirty="0"/>
              <a:t>Employee Benefit Fund: no effect</a:t>
            </a:r>
          </a:p>
          <a:p>
            <a:r>
              <a:rPr lang="en-US" dirty="0"/>
              <a:t>Health Insurance: no effect; full coverage retained</a:t>
            </a:r>
          </a:p>
        </p:txBody>
      </p:sp>
      <p:pic>
        <p:nvPicPr>
          <p:cNvPr id="10" name="Picture 9">
            <a:extLst>
              <a:ext uri="{FF2B5EF4-FFF2-40B4-BE49-F238E27FC236}">
                <a16:creationId xmlns:a16="http://schemas.microsoft.com/office/drawing/2014/main" id="{95062635-F160-44FF-B229-FBB13FB57CA6}"/>
              </a:ext>
            </a:extLst>
          </p:cNvPr>
          <p:cNvPicPr>
            <a:picLocks noChangeAspect="1"/>
          </p:cNvPicPr>
          <p:nvPr/>
        </p:nvPicPr>
        <p:blipFill>
          <a:blip r:embed="rId2"/>
          <a:stretch>
            <a:fillRect/>
          </a:stretch>
        </p:blipFill>
        <p:spPr>
          <a:xfrm>
            <a:off x="7161212" y="5252581"/>
            <a:ext cx="3286125" cy="1390650"/>
          </a:xfrm>
          <a:prstGeom prst="rect">
            <a:avLst/>
          </a:prstGeom>
        </p:spPr>
      </p:pic>
    </p:spTree>
    <p:extLst>
      <p:ext uri="{BB962C8B-B14F-4D97-AF65-F5344CB8AC3E}">
        <p14:creationId xmlns:p14="http://schemas.microsoft.com/office/powerpoint/2010/main" val="368561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1B81-3EA6-4A89-8404-4D1AA331E72C}"/>
              </a:ext>
            </a:extLst>
          </p:cNvPr>
          <p:cNvSpPr>
            <a:spLocks noGrp="1"/>
          </p:cNvSpPr>
          <p:nvPr>
            <p:ph type="title"/>
          </p:nvPr>
        </p:nvSpPr>
        <p:spPr/>
        <p:txBody>
          <a:bodyPr/>
          <a:lstStyle/>
          <a:p>
            <a:r>
              <a:rPr lang="en-US" dirty="0"/>
              <a:t>EFFECT ON BENEFITS AND STATUS</a:t>
            </a:r>
            <a:br>
              <a:rPr lang="en-US" dirty="0"/>
            </a:br>
            <a:endParaRPr lang="en-US" dirty="0"/>
          </a:p>
        </p:txBody>
      </p:sp>
      <p:sp>
        <p:nvSpPr>
          <p:cNvPr id="3" name="Content Placeholder 2">
            <a:extLst>
              <a:ext uri="{FF2B5EF4-FFF2-40B4-BE49-F238E27FC236}">
                <a16:creationId xmlns:a16="http://schemas.microsoft.com/office/drawing/2014/main" id="{963EDF41-0583-4D7E-87DC-64121561111E}"/>
              </a:ext>
            </a:extLst>
          </p:cNvPr>
          <p:cNvSpPr>
            <a:spLocks noGrp="1"/>
          </p:cNvSpPr>
          <p:nvPr>
            <p:ph sz="half" idx="2"/>
          </p:nvPr>
        </p:nvSpPr>
        <p:spPr/>
        <p:txBody>
          <a:bodyPr>
            <a:normAutofit fontScale="40000" lnSpcReduction="20000"/>
          </a:bodyPr>
          <a:lstStyle/>
          <a:p>
            <a:r>
              <a:rPr lang="en-US" dirty="0"/>
              <a:t>Sick Leave:  prorate accruals based on the employee’s VRWS percentage. Employees on sick leave for 28 consecutive calendar days will have their VRWS agreement suspended and will be returned to their professional obligation and pay base.</a:t>
            </a:r>
          </a:p>
          <a:p>
            <a:r>
              <a:rPr lang="en-US" dirty="0"/>
              <a:t>Social Security:  no change; contribution rate is set by Federal Law</a:t>
            </a:r>
          </a:p>
          <a:p>
            <a:r>
              <a:rPr lang="en-US" dirty="0"/>
              <a:t>Title F Leave:  no impact if Title F leave is requested after participation in the VRWS agreement. If Title F leave coincides with the VRWS agreement, the VRWS agreement will be suspended.</a:t>
            </a:r>
          </a:p>
          <a:p>
            <a:r>
              <a:rPr lang="en-US" dirty="0"/>
              <a:t>Unemployment Insurance:  no change; formula is set by statute</a:t>
            </a:r>
          </a:p>
          <a:p>
            <a:r>
              <a:rPr lang="en-US" dirty="0"/>
              <a:t>Workers’ Compensation Benefits:  no impact. Following 28 consecutive calendar days of absence due to a work related injury or illness, the VRWS agreement is suspended and the employee is returned to his/her normal full-time work schedule and pay base. At that point the employee receives workers’ compensation benefits based on the normal full-time salary and no longer earns VR credits. Suspension of a VRWS agreement does not extend the agreement beyond its scheduled termination date. If an employee returns to work prior to the scheduled termination date of the VRWS agreement, the employee’s participation in the VRWS agreement resumes and continues until the scheduled termination date, unless both parties agree to terminate the VRWS agreement.</a:t>
            </a:r>
          </a:p>
          <a:p>
            <a:endParaRPr lang="en-US" dirty="0"/>
          </a:p>
        </p:txBody>
      </p:sp>
      <p:sp>
        <p:nvSpPr>
          <p:cNvPr id="4" name="Content Placeholder 3">
            <a:extLst>
              <a:ext uri="{FF2B5EF4-FFF2-40B4-BE49-F238E27FC236}">
                <a16:creationId xmlns:a16="http://schemas.microsoft.com/office/drawing/2014/main" id="{DC868983-AD95-4504-BF7E-1326CB6D60DB}"/>
              </a:ext>
            </a:extLst>
          </p:cNvPr>
          <p:cNvSpPr>
            <a:spLocks noGrp="1"/>
          </p:cNvSpPr>
          <p:nvPr>
            <p:ph sz="half" idx="1"/>
          </p:nvPr>
        </p:nvSpPr>
        <p:spPr/>
        <p:txBody>
          <a:bodyPr>
            <a:normAutofit fontScale="40000" lnSpcReduction="20000"/>
          </a:bodyPr>
          <a:lstStyle/>
          <a:p>
            <a:r>
              <a:rPr lang="en-US" dirty="0"/>
              <a:t>Probationary Appointment:  no effect. Scheduled non-work time under a VRWS agreement is not an absence for the purpose of extension of probationary appointment.</a:t>
            </a:r>
          </a:p>
          <a:p>
            <a:r>
              <a:rPr lang="en-US" dirty="0"/>
              <a:t>Retirement Benefit Earnings:  earnings are reduced based on the VRWS percentage</a:t>
            </a:r>
          </a:p>
          <a:p>
            <a:r>
              <a:rPr lang="en-US" dirty="0"/>
              <a:t>Retirement Service Credit: prorate based on the VRWS percentage for TRS and ERS only</a:t>
            </a:r>
          </a:p>
          <a:p>
            <a:r>
              <a:rPr lang="en-US" dirty="0"/>
              <a:t>Retrenchment:  no impact</a:t>
            </a:r>
          </a:p>
          <a:p>
            <a:r>
              <a:rPr lang="en-US" dirty="0"/>
              <a:t>Return to Normal Work Schedule:  employee will return to his/her normal full-time work schedule and pay basis upon completion of the VRWS agreement period</a:t>
            </a:r>
          </a:p>
          <a:p>
            <a:r>
              <a:rPr lang="en-US" dirty="0"/>
              <a:t>Sabbatical Leave:  no impact if sabbatical leave is requested after participation in the VRWS agreement. If sabbatical leave coincides with the VRWS agreement, the VRWS agreement will be suspended.</a:t>
            </a:r>
          </a:p>
          <a:p>
            <a:r>
              <a:rPr lang="en-US" dirty="0"/>
              <a:t>Salary:  normal gross salary earned is reduced by the VRWS percentage. No effect on the basic annual salary.</a:t>
            </a:r>
          </a:p>
          <a:p>
            <a:r>
              <a:rPr lang="en-US" dirty="0"/>
              <a:t>Service Credit:  no impact. An employee on VRWS is considered to be in full-time status for service credit purposes.</a:t>
            </a:r>
          </a:p>
          <a:p>
            <a:endParaRPr lang="en-US" dirty="0"/>
          </a:p>
        </p:txBody>
      </p:sp>
    </p:spTree>
    <p:extLst>
      <p:ext uri="{BB962C8B-B14F-4D97-AF65-F5344CB8AC3E}">
        <p14:creationId xmlns:p14="http://schemas.microsoft.com/office/powerpoint/2010/main" val="23297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8C386F-AF64-4F2B-B389-F471F6633085}"/>
              </a:ext>
            </a:extLst>
          </p:cNvPr>
          <p:cNvSpPr>
            <a:spLocks noGrp="1"/>
          </p:cNvSpPr>
          <p:nvPr>
            <p:ph type="title"/>
          </p:nvPr>
        </p:nvSpPr>
        <p:spPr/>
        <p:txBody>
          <a:bodyPr/>
          <a:lstStyle/>
          <a:p>
            <a:r>
              <a:rPr lang="en-US" dirty="0"/>
              <a:t>Reduction in Obligation</a:t>
            </a:r>
          </a:p>
        </p:txBody>
      </p:sp>
      <p:sp>
        <p:nvSpPr>
          <p:cNvPr id="6" name="Content Placeholder 5">
            <a:extLst>
              <a:ext uri="{FF2B5EF4-FFF2-40B4-BE49-F238E27FC236}">
                <a16:creationId xmlns:a16="http://schemas.microsoft.com/office/drawing/2014/main" id="{0C3DD6FE-AFC8-4357-AD3F-149378BBDC82}"/>
              </a:ext>
            </a:extLst>
          </p:cNvPr>
          <p:cNvSpPr>
            <a:spLocks noGrp="1"/>
          </p:cNvSpPr>
          <p:nvPr>
            <p:ph idx="1"/>
          </p:nvPr>
        </p:nvSpPr>
        <p:spPr/>
        <p:txBody>
          <a:bodyPr>
            <a:normAutofit fontScale="92500" lnSpcReduction="10000"/>
          </a:bodyPr>
          <a:lstStyle/>
          <a:p>
            <a:r>
              <a:rPr lang="en-US" dirty="0"/>
              <a:t>A temporary or permanent arrangement whereby staff reduce their obligation with a corresponding reduction in annual salary.  </a:t>
            </a:r>
          </a:p>
          <a:p>
            <a:r>
              <a:rPr lang="en-US" dirty="0"/>
              <a:t>Twelve-month staff can consider working 10 or 11 months, 10-month staff can consider a 9-month schedule.  Fractions of a month are also possible, and time off arrangements can be flexible. </a:t>
            </a:r>
          </a:p>
          <a:p>
            <a:r>
              <a:rPr lang="en-US" dirty="0"/>
              <a:t>Any arrangements that are mutually beneficial to the organization and the employee are welcome.</a:t>
            </a:r>
          </a:p>
          <a:p>
            <a:r>
              <a:rPr lang="en-US" dirty="0"/>
              <a:t>Staff who agree by August 1, 2020 to permanently reduce their obligation may keep 25% of the compensation that would have otherwise been attributable to the reduction.</a:t>
            </a:r>
          </a:p>
          <a:p>
            <a:endParaRPr lang="en-US" dirty="0"/>
          </a:p>
        </p:txBody>
      </p:sp>
    </p:spTree>
    <p:extLst>
      <p:ext uri="{BB962C8B-B14F-4D97-AF65-F5344CB8AC3E}">
        <p14:creationId xmlns:p14="http://schemas.microsoft.com/office/powerpoint/2010/main" val="274691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FD019-B2DF-4082-B3D0-6C41A6554207}"/>
              </a:ext>
            </a:extLst>
          </p:cNvPr>
          <p:cNvPicPr>
            <a:picLocks noChangeAspect="1"/>
          </p:cNvPicPr>
          <p:nvPr/>
        </p:nvPicPr>
        <p:blipFill>
          <a:blip r:embed="rId2"/>
          <a:stretch>
            <a:fillRect/>
          </a:stretch>
        </p:blipFill>
        <p:spPr>
          <a:xfrm>
            <a:off x="1912836" y="1600200"/>
            <a:ext cx="9144000" cy="4572000"/>
          </a:xfrm>
          <a:prstGeom prst="rect">
            <a:avLst/>
          </a:prstGeom>
          <a:noFill/>
        </p:spPr>
      </p:pic>
      <p:sp>
        <p:nvSpPr>
          <p:cNvPr id="6" name="Title 5">
            <a:extLst>
              <a:ext uri="{FF2B5EF4-FFF2-40B4-BE49-F238E27FC236}">
                <a16:creationId xmlns:a16="http://schemas.microsoft.com/office/drawing/2014/main" id="{8B893CC8-4862-49A9-B0D4-8DF0AAA67387}"/>
              </a:ext>
            </a:extLst>
          </p:cNvPr>
          <p:cNvSpPr>
            <a:spLocks noGrp="1"/>
          </p:cNvSpPr>
          <p:nvPr>
            <p:ph type="title"/>
          </p:nvPr>
        </p:nvSpPr>
        <p:spPr/>
        <p:txBody>
          <a:bodyPr/>
          <a:lstStyle/>
          <a:p>
            <a:pPr algn="ctr"/>
            <a:r>
              <a:rPr lang="en-US" dirty="0"/>
              <a:t>Questions</a:t>
            </a:r>
          </a:p>
        </p:txBody>
      </p:sp>
      <p:sp>
        <p:nvSpPr>
          <p:cNvPr id="7" name="Content Placeholder 6">
            <a:extLst>
              <a:ext uri="{FF2B5EF4-FFF2-40B4-BE49-F238E27FC236}">
                <a16:creationId xmlns:a16="http://schemas.microsoft.com/office/drawing/2014/main" id="{19EC89D9-F961-4779-AD2E-762899935C6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2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B2707D-5717-4E1D-BC8C-0079AA87C61C}"/>
              </a:ext>
            </a:extLst>
          </p:cNvPr>
          <p:cNvPicPr>
            <a:picLocks noGrp="1" noChangeAspect="1"/>
          </p:cNvPicPr>
          <p:nvPr>
            <p:ph idx="1"/>
          </p:nvPr>
        </p:nvPicPr>
        <p:blipFill>
          <a:blip r:embed="rId2"/>
          <a:stretch>
            <a:fillRect/>
          </a:stretch>
        </p:blipFill>
        <p:spPr>
          <a:xfrm>
            <a:off x="2665412" y="2057400"/>
            <a:ext cx="7543800" cy="2263140"/>
          </a:xfrm>
          <a:prstGeom prst="rect">
            <a:avLst/>
          </a:prstGeom>
        </p:spPr>
      </p:pic>
    </p:spTree>
    <p:extLst>
      <p:ext uri="{BB962C8B-B14F-4D97-AF65-F5344CB8AC3E}">
        <p14:creationId xmlns:p14="http://schemas.microsoft.com/office/powerpoint/2010/main" val="949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6B2B-57BF-42BB-8A6E-A34AFC3C6532}"/>
              </a:ext>
            </a:extLst>
          </p:cNvPr>
          <p:cNvSpPr>
            <a:spLocks noGrp="1"/>
          </p:cNvSpPr>
          <p:nvPr>
            <p:ph type="title"/>
          </p:nvPr>
        </p:nvSpPr>
        <p:spPr>
          <a:xfrm>
            <a:off x="1593436" y="177800"/>
            <a:ext cx="9782801" cy="1239837"/>
          </a:xfrm>
        </p:spPr>
        <p:txBody>
          <a:bodyPr anchor="b">
            <a:normAutofit/>
          </a:bodyPr>
          <a:lstStyle/>
          <a:p>
            <a:r>
              <a:rPr lang="en-US" dirty="0"/>
              <a:t>Phased Retirement</a:t>
            </a:r>
          </a:p>
        </p:txBody>
      </p:sp>
      <p:pic>
        <p:nvPicPr>
          <p:cNvPr id="5" name="Picture 4">
            <a:extLst>
              <a:ext uri="{FF2B5EF4-FFF2-40B4-BE49-F238E27FC236}">
                <a16:creationId xmlns:a16="http://schemas.microsoft.com/office/drawing/2014/main" id="{C63960B7-BFC9-410E-828D-3F93D882CB0F}"/>
              </a:ext>
            </a:extLst>
          </p:cNvPr>
          <p:cNvPicPr>
            <a:picLocks noChangeAspect="1"/>
          </p:cNvPicPr>
          <p:nvPr/>
        </p:nvPicPr>
        <p:blipFill rotWithShape="1">
          <a:blip r:embed="rId2"/>
          <a:srcRect l="14296" r="16466"/>
          <a:stretch/>
        </p:blipFill>
        <p:spPr>
          <a:xfrm>
            <a:off x="6561651" y="1600200"/>
            <a:ext cx="4814586" cy="4572000"/>
          </a:xfrm>
          <a:prstGeom prst="rect">
            <a:avLst/>
          </a:prstGeom>
          <a:noFill/>
        </p:spPr>
      </p:pic>
      <p:sp>
        <p:nvSpPr>
          <p:cNvPr id="3" name="Content Placeholder 2">
            <a:extLst>
              <a:ext uri="{FF2B5EF4-FFF2-40B4-BE49-F238E27FC236}">
                <a16:creationId xmlns:a16="http://schemas.microsoft.com/office/drawing/2014/main" id="{D421EB31-0EBE-455B-9FC6-4EB988177BD7}"/>
              </a:ext>
            </a:extLst>
          </p:cNvPr>
          <p:cNvSpPr>
            <a:spLocks noGrp="1"/>
          </p:cNvSpPr>
          <p:nvPr>
            <p:ph sz="half" idx="1"/>
          </p:nvPr>
        </p:nvSpPr>
        <p:spPr>
          <a:xfrm>
            <a:off x="1593436" y="1600200"/>
            <a:ext cx="4814586" cy="4572000"/>
          </a:xfrm>
        </p:spPr>
        <p:txBody>
          <a:bodyPr>
            <a:normAutofit/>
          </a:bodyPr>
          <a:lstStyle/>
          <a:p>
            <a:r>
              <a:rPr lang="en-US" dirty="0"/>
              <a:t>Purpose</a:t>
            </a:r>
          </a:p>
          <a:p>
            <a:pPr lvl="1"/>
            <a:r>
              <a:rPr lang="en-US" sz="2800"/>
              <a:t>Voluntary Phased Retirement Plan allows a transition into retirement</a:t>
            </a:r>
          </a:p>
          <a:p>
            <a:pPr lvl="2"/>
            <a:r>
              <a:rPr lang="en-US" sz="2800"/>
              <a:t>6 months to 2 years</a:t>
            </a:r>
          </a:p>
        </p:txBody>
      </p:sp>
    </p:spTree>
    <p:extLst>
      <p:ext uri="{BB962C8B-B14F-4D97-AF65-F5344CB8AC3E}">
        <p14:creationId xmlns:p14="http://schemas.microsoft.com/office/powerpoint/2010/main" val="216984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00D4-1F89-4922-97EA-9058ABA916D7}"/>
              </a:ext>
            </a:extLst>
          </p:cNvPr>
          <p:cNvSpPr>
            <a:spLocks noGrp="1"/>
          </p:cNvSpPr>
          <p:nvPr>
            <p:ph type="title"/>
          </p:nvPr>
        </p:nvSpPr>
        <p:spPr>
          <a:xfrm>
            <a:off x="1074240" y="381000"/>
            <a:ext cx="3293422" cy="1371600"/>
          </a:xfrm>
        </p:spPr>
        <p:txBody>
          <a:bodyPr anchor="b">
            <a:normAutofit/>
          </a:bodyPr>
          <a:lstStyle/>
          <a:p>
            <a:r>
              <a:rPr lang="en-US" dirty="0"/>
              <a:t>Eligibility</a:t>
            </a:r>
          </a:p>
        </p:txBody>
      </p:sp>
      <p:pic>
        <p:nvPicPr>
          <p:cNvPr id="5" name="Picture 4">
            <a:extLst>
              <a:ext uri="{FF2B5EF4-FFF2-40B4-BE49-F238E27FC236}">
                <a16:creationId xmlns:a16="http://schemas.microsoft.com/office/drawing/2014/main" id="{2B417D10-FEF6-41C8-9EDB-9D42572966F8}"/>
              </a:ext>
            </a:extLst>
          </p:cNvPr>
          <p:cNvPicPr>
            <a:picLocks noChangeAspect="1"/>
          </p:cNvPicPr>
          <p:nvPr/>
        </p:nvPicPr>
        <p:blipFill>
          <a:blip r:embed="rId2"/>
          <a:stretch>
            <a:fillRect/>
          </a:stretch>
        </p:blipFill>
        <p:spPr>
          <a:xfrm>
            <a:off x="5180251" y="1398899"/>
            <a:ext cx="6195986" cy="3857002"/>
          </a:xfrm>
          <a:prstGeom prst="rect">
            <a:avLst/>
          </a:prstGeom>
          <a:noFill/>
          <a:ln w="19050">
            <a:solidFill>
              <a:schemeClr val="bg1"/>
            </a:solidFill>
          </a:ln>
        </p:spPr>
      </p:pic>
      <p:sp>
        <p:nvSpPr>
          <p:cNvPr id="3" name="Content Placeholder 2">
            <a:extLst>
              <a:ext uri="{FF2B5EF4-FFF2-40B4-BE49-F238E27FC236}">
                <a16:creationId xmlns:a16="http://schemas.microsoft.com/office/drawing/2014/main" id="{2F11B163-3F55-49C2-83E6-6CD1BBED7885}"/>
              </a:ext>
            </a:extLst>
          </p:cNvPr>
          <p:cNvSpPr>
            <a:spLocks noGrp="1"/>
          </p:cNvSpPr>
          <p:nvPr>
            <p:ph type="body" sz="half" idx="2"/>
          </p:nvPr>
        </p:nvSpPr>
        <p:spPr>
          <a:xfrm>
            <a:off x="1074240" y="1828800"/>
            <a:ext cx="3293422" cy="4343400"/>
          </a:xfrm>
        </p:spPr>
        <p:txBody>
          <a:bodyPr>
            <a:normAutofit/>
          </a:bodyPr>
          <a:lstStyle/>
          <a:p>
            <a:r>
              <a:rPr lang="en-US" dirty="0"/>
              <a:t>Full-time UUP Faculty, Librarians and Professional Employees</a:t>
            </a:r>
          </a:p>
          <a:p>
            <a:r>
              <a:rPr lang="en-US" dirty="0"/>
              <a:t>Full-time Management Confidential Employees</a:t>
            </a:r>
          </a:p>
          <a:p>
            <a:r>
              <a:rPr lang="en-US" dirty="0"/>
              <a:t>At-least 10 years of full-time SUNY service</a:t>
            </a:r>
          </a:p>
          <a:p>
            <a:r>
              <a:rPr lang="en-US" dirty="0"/>
              <a:t>Eligible for retirement</a:t>
            </a:r>
          </a:p>
          <a:p>
            <a:endParaRPr lang="en-US" dirty="0"/>
          </a:p>
        </p:txBody>
      </p:sp>
    </p:spTree>
    <p:extLst>
      <p:ext uri="{BB962C8B-B14F-4D97-AF65-F5344CB8AC3E}">
        <p14:creationId xmlns:p14="http://schemas.microsoft.com/office/powerpoint/2010/main" val="241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7E31-7639-41CF-AFFB-577EBCF0B8DD}"/>
              </a:ext>
            </a:extLst>
          </p:cNvPr>
          <p:cNvSpPr>
            <a:spLocks noGrp="1"/>
          </p:cNvSpPr>
          <p:nvPr>
            <p:ph type="title"/>
          </p:nvPr>
        </p:nvSpPr>
        <p:spPr/>
        <p:txBody>
          <a:bodyPr/>
          <a:lstStyle/>
          <a:p>
            <a:r>
              <a:rPr lang="en-US" dirty="0"/>
              <a:t>Program Details: </a:t>
            </a:r>
            <a:br>
              <a:rPr lang="en-US" dirty="0"/>
            </a:br>
            <a:endParaRPr lang="en-US" dirty="0"/>
          </a:p>
        </p:txBody>
      </p:sp>
      <p:sp>
        <p:nvSpPr>
          <p:cNvPr id="3" name="Content Placeholder 2">
            <a:extLst>
              <a:ext uri="{FF2B5EF4-FFF2-40B4-BE49-F238E27FC236}">
                <a16:creationId xmlns:a16="http://schemas.microsoft.com/office/drawing/2014/main" id="{F1D4E5D8-A45A-4CB4-A195-CBB6F1D7B6A8}"/>
              </a:ext>
            </a:extLst>
          </p:cNvPr>
          <p:cNvSpPr>
            <a:spLocks noGrp="1"/>
          </p:cNvSpPr>
          <p:nvPr>
            <p:ph idx="1"/>
          </p:nvPr>
        </p:nvSpPr>
        <p:spPr/>
        <p:txBody>
          <a:bodyPr>
            <a:normAutofit lnSpcReduction="10000"/>
          </a:bodyPr>
          <a:lstStyle/>
          <a:p>
            <a:r>
              <a:rPr lang="en-US" dirty="0"/>
              <a:t>The eligible employee must initiate possible participation in the program. </a:t>
            </a:r>
          </a:p>
          <a:p>
            <a:r>
              <a:rPr lang="en-US" dirty="0"/>
              <a:t>Employees who are interested in reviewing their options are encouraged to seek counsel from their tax advisors, retirement system representatives, financial planner, the Social Security Administration, and SUNY Cobleskill benefits administrators, before deciding to apply to participate. UUP represented employees should also consult with UUP to fully understand the potential impact on terms and conditions of employment as a result of entering into a phased retirement agreement. </a:t>
            </a:r>
          </a:p>
          <a:p>
            <a:endParaRPr lang="en-US" dirty="0"/>
          </a:p>
        </p:txBody>
      </p:sp>
    </p:spTree>
    <p:extLst>
      <p:ext uri="{BB962C8B-B14F-4D97-AF65-F5344CB8AC3E}">
        <p14:creationId xmlns:p14="http://schemas.microsoft.com/office/powerpoint/2010/main" val="1357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FA760E9-0A33-4B94-A57D-D62E3E1C01BD}"/>
              </a:ext>
            </a:extLst>
          </p:cNvPr>
          <p:cNvSpPr>
            <a:spLocks noGrp="1"/>
          </p:cNvSpPr>
          <p:nvPr>
            <p:ph type="title"/>
          </p:nvPr>
        </p:nvSpPr>
        <p:spPr>
          <a:xfrm>
            <a:off x="1593436" y="177800"/>
            <a:ext cx="9782801" cy="1239837"/>
          </a:xfrm>
        </p:spPr>
        <p:txBody>
          <a:bodyPr/>
          <a:lstStyle/>
          <a:p>
            <a:r>
              <a:rPr lang="en-US" dirty="0"/>
              <a:t>Program Details Continued</a:t>
            </a:r>
          </a:p>
        </p:txBody>
      </p:sp>
      <p:pic>
        <p:nvPicPr>
          <p:cNvPr id="4" name="Picture 3">
            <a:extLst>
              <a:ext uri="{FF2B5EF4-FFF2-40B4-BE49-F238E27FC236}">
                <a16:creationId xmlns:a16="http://schemas.microsoft.com/office/drawing/2014/main" id="{940D8C32-527E-42DE-9B3B-38B658A44FEE}"/>
              </a:ext>
            </a:extLst>
          </p:cNvPr>
          <p:cNvPicPr>
            <a:picLocks noChangeAspect="1"/>
          </p:cNvPicPr>
          <p:nvPr/>
        </p:nvPicPr>
        <p:blipFill>
          <a:blip r:embed="rId2"/>
          <a:stretch>
            <a:fillRect/>
          </a:stretch>
        </p:blipFill>
        <p:spPr>
          <a:xfrm>
            <a:off x="6561651" y="2372072"/>
            <a:ext cx="4814586" cy="3028255"/>
          </a:xfrm>
          <a:prstGeom prst="rect">
            <a:avLst/>
          </a:prstGeom>
          <a:noFill/>
        </p:spPr>
      </p:pic>
      <p:sp>
        <p:nvSpPr>
          <p:cNvPr id="3" name="Content Placeholder 2">
            <a:extLst>
              <a:ext uri="{FF2B5EF4-FFF2-40B4-BE49-F238E27FC236}">
                <a16:creationId xmlns:a16="http://schemas.microsoft.com/office/drawing/2014/main" id="{D6B268E3-4AD3-445E-A1B8-B2C00D9FD0E4}"/>
              </a:ext>
            </a:extLst>
          </p:cNvPr>
          <p:cNvSpPr>
            <a:spLocks noGrp="1"/>
          </p:cNvSpPr>
          <p:nvPr>
            <p:ph sz="half" idx="1"/>
          </p:nvPr>
        </p:nvSpPr>
        <p:spPr>
          <a:xfrm>
            <a:off x="1593436" y="1600200"/>
            <a:ext cx="4814586" cy="4572000"/>
          </a:xfrm>
        </p:spPr>
        <p:txBody>
          <a:bodyPr>
            <a:normAutofit/>
          </a:bodyPr>
          <a:lstStyle/>
          <a:p>
            <a:r>
              <a:rPr lang="en-US" sz="1800" dirty="0"/>
              <a:t>Once enacted, the program has the following elements: </a:t>
            </a:r>
          </a:p>
          <a:p>
            <a:pPr lvl="1"/>
            <a:r>
              <a:rPr lang="en-US" sz="1800" dirty="0"/>
              <a:t>Reduction in time – Upon request of the employee and after appropriate approvals, the Phased Retirement Program will allow participants to work at a reduced FTE.  FTE may not be below 50%.</a:t>
            </a:r>
          </a:p>
          <a:p>
            <a:pPr lvl="1"/>
            <a:r>
              <a:rPr lang="en-US" sz="1800" dirty="0"/>
              <a:t>Revised obligation – Obligations at the reduced FTE will be established in consultation with the appropriate unit head, Dean/Director, and division Vice President or Provost. As appropriate a revised performance program reflecting the reduced obligation will be required within 30 days. </a:t>
            </a:r>
          </a:p>
          <a:p>
            <a:endParaRPr lang="en-US" sz="1800" dirty="0"/>
          </a:p>
        </p:txBody>
      </p:sp>
    </p:spTree>
    <p:extLst>
      <p:ext uri="{BB962C8B-B14F-4D97-AF65-F5344CB8AC3E}">
        <p14:creationId xmlns:p14="http://schemas.microsoft.com/office/powerpoint/2010/main" val="96577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847F-50B4-48B6-9D44-019E91ADFDC8}"/>
              </a:ext>
            </a:extLst>
          </p:cNvPr>
          <p:cNvSpPr>
            <a:spLocks noGrp="1"/>
          </p:cNvSpPr>
          <p:nvPr>
            <p:ph type="title"/>
          </p:nvPr>
        </p:nvSpPr>
        <p:spPr/>
        <p:txBody>
          <a:bodyPr/>
          <a:lstStyle/>
          <a:p>
            <a:r>
              <a:rPr lang="en-US" dirty="0"/>
              <a:t>Program Details Continued: </a:t>
            </a:r>
            <a:br>
              <a:rPr lang="en-US" dirty="0"/>
            </a:br>
            <a:endParaRPr lang="en-US" dirty="0"/>
          </a:p>
        </p:txBody>
      </p:sp>
      <p:sp>
        <p:nvSpPr>
          <p:cNvPr id="3" name="Content Placeholder 2">
            <a:extLst>
              <a:ext uri="{FF2B5EF4-FFF2-40B4-BE49-F238E27FC236}">
                <a16:creationId xmlns:a16="http://schemas.microsoft.com/office/drawing/2014/main" id="{DC03AA87-E3AF-4DD2-8D5A-6DFC13B25F48}"/>
              </a:ext>
            </a:extLst>
          </p:cNvPr>
          <p:cNvSpPr>
            <a:spLocks noGrp="1"/>
          </p:cNvSpPr>
          <p:nvPr>
            <p:ph idx="1"/>
          </p:nvPr>
        </p:nvSpPr>
        <p:spPr/>
        <p:txBody>
          <a:bodyPr>
            <a:normAutofit fontScale="92500"/>
          </a:bodyPr>
          <a:lstStyle/>
          <a:p>
            <a:pPr lvl="1"/>
            <a:r>
              <a:rPr lang="en-US" dirty="0"/>
              <a:t>Length of Plan – A plan of LESS THAN TWO YEARS may upon management discretion, be </a:t>
            </a:r>
            <a:r>
              <a:rPr lang="en-US"/>
              <a:t>renewedproviding</a:t>
            </a:r>
            <a:r>
              <a:rPr lang="en-US" dirty="0"/>
              <a:t> for a maximum of two years total in the program.</a:t>
            </a:r>
          </a:p>
          <a:p>
            <a:pPr lvl="1"/>
            <a:r>
              <a:rPr lang="en-US" dirty="0"/>
              <a:t>Appointment Status – The employee will remain in their existing budget title and maintain their permanent or term status.  MC employees will also remain in their existing budget titles.</a:t>
            </a:r>
          </a:p>
          <a:p>
            <a:pPr lvl="1"/>
            <a:r>
              <a:rPr lang="en-US" dirty="0"/>
              <a:t>Salary – The starting salary for the Phased Retirement Program is calculated based upon comparison of the employee’s full-time base salary immediately preceding participation in the phased retirement program compared to the proposed FTE. For example, X employee enters the program at a reduced FTE of .80 with a current salary of 65,000. This would result in a 20% reduction in salary to $52,000. Phased retirement program participants in UUP remain eligible for negotiated across-the-board salary increases. </a:t>
            </a:r>
          </a:p>
        </p:txBody>
      </p:sp>
    </p:spTree>
    <p:extLst>
      <p:ext uri="{BB962C8B-B14F-4D97-AF65-F5344CB8AC3E}">
        <p14:creationId xmlns:p14="http://schemas.microsoft.com/office/powerpoint/2010/main" val="286195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A562-C7AD-4478-8BE3-4E398FA4C18A}"/>
              </a:ext>
            </a:extLst>
          </p:cNvPr>
          <p:cNvSpPr>
            <a:spLocks noGrp="1"/>
          </p:cNvSpPr>
          <p:nvPr>
            <p:ph type="title"/>
          </p:nvPr>
        </p:nvSpPr>
        <p:spPr/>
        <p:txBody>
          <a:bodyPr/>
          <a:lstStyle/>
          <a:p>
            <a:r>
              <a:rPr lang="en-US" dirty="0"/>
              <a:t>Program Details Continued: </a:t>
            </a:r>
            <a:br>
              <a:rPr lang="en-US" dirty="0"/>
            </a:br>
            <a:endParaRPr lang="en-US" dirty="0"/>
          </a:p>
        </p:txBody>
      </p:sp>
      <p:sp>
        <p:nvSpPr>
          <p:cNvPr id="3" name="Content Placeholder 2">
            <a:extLst>
              <a:ext uri="{FF2B5EF4-FFF2-40B4-BE49-F238E27FC236}">
                <a16:creationId xmlns:a16="http://schemas.microsoft.com/office/drawing/2014/main" id="{E1854940-3C1F-466B-A1C0-F6293E1B4B7B}"/>
              </a:ext>
            </a:extLst>
          </p:cNvPr>
          <p:cNvSpPr>
            <a:spLocks noGrp="1"/>
          </p:cNvSpPr>
          <p:nvPr>
            <p:ph idx="1"/>
          </p:nvPr>
        </p:nvSpPr>
        <p:spPr/>
        <p:txBody>
          <a:bodyPr>
            <a:normAutofit fontScale="92500" lnSpcReduction="20000"/>
          </a:bodyPr>
          <a:lstStyle/>
          <a:p>
            <a:pPr lvl="1"/>
            <a:r>
              <a:rPr lang="en-US" dirty="0"/>
              <a:t>Benefits – Participants remain enrolled as active employees in all benefits programs according to the program's guidelines. For Optional Retirement Program participants, the employee contributions, if required, will continue until such time as the employee retires. The retirement contributions would continue at the percentage achieved prior to entering the phased retirement program, but on the reduced salary received while in the program. For UUP represented employees enrolled in the NYS Teachers’ Retirement System (TRS) and Employees’ Retirement System (ERS) participants, they will continue to be counted in their respective retirement system and receive service credit as per TRS and ERS crediting guidelines. Final average salary calculations are based on the three highest consecutive salaried years of earnings. Employees will remain eligible for health, dental, vision as long as they meet the requirements defined in The UUP Agreement or the threshold for benefits eligibility as an MC employee. There will be no change to life insurance coverage or premiums except as may be applicable for all employees based on NYS and/or UUP or MC insurance guidelines. </a:t>
            </a:r>
          </a:p>
        </p:txBody>
      </p:sp>
    </p:spTree>
    <p:extLst>
      <p:ext uri="{BB962C8B-B14F-4D97-AF65-F5344CB8AC3E}">
        <p14:creationId xmlns:p14="http://schemas.microsoft.com/office/powerpoint/2010/main" val="828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41B0-DF3C-4437-96E8-2C5754EC9BAB}"/>
              </a:ext>
            </a:extLst>
          </p:cNvPr>
          <p:cNvSpPr>
            <a:spLocks noGrp="1"/>
          </p:cNvSpPr>
          <p:nvPr>
            <p:ph type="title"/>
          </p:nvPr>
        </p:nvSpPr>
        <p:spPr/>
        <p:txBody>
          <a:bodyPr/>
          <a:lstStyle/>
          <a:p>
            <a:r>
              <a:rPr lang="en-US" dirty="0"/>
              <a:t>Program Details Continued: </a:t>
            </a:r>
          </a:p>
        </p:txBody>
      </p:sp>
      <p:sp>
        <p:nvSpPr>
          <p:cNvPr id="3" name="Content Placeholder 2">
            <a:extLst>
              <a:ext uri="{FF2B5EF4-FFF2-40B4-BE49-F238E27FC236}">
                <a16:creationId xmlns:a16="http://schemas.microsoft.com/office/drawing/2014/main" id="{7301FC3E-7712-4BD6-9D3E-80DB3C5EC636}"/>
              </a:ext>
            </a:extLst>
          </p:cNvPr>
          <p:cNvSpPr>
            <a:spLocks noGrp="1"/>
          </p:cNvSpPr>
          <p:nvPr>
            <p:ph idx="1"/>
          </p:nvPr>
        </p:nvSpPr>
        <p:spPr/>
        <p:txBody>
          <a:bodyPr/>
          <a:lstStyle/>
          <a:p>
            <a:pPr lvl="1"/>
            <a:r>
              <a:rPr lang="en-US" dirty="0"/>
              <a:t>Leave Accruals – Participants will continue to accrue and use applicable leave accruals but on a part-time basis as outlined in The UUP Bargaining Agreement.</a:t>
            </a:r>
          </a:p>
          <a:p>
            <a:pPr lvl="1"/>
            <a:r>
              <a:rPr lang="en-US" dirty="0"/>
              <a:t>Leave of absence – Phased Retirement Program participants are not eligible for leaves of absence defined under Article 23.7b. in The UUP Bargaining Agreement. All Participants may be eligible for other leaves, such as Family and Medical Leave Act leave, if eligibility requirements are met as defined by law.</a:t>
            </a:r>
          </a:p>
          <a:p>
            <a:endParaRPr lang="en-US" dirty="0"/>
          </a:p>
        </p:txBody>
      </p:sp>
    </p:spTree>
    <p:extLst>
      <p:ext uri="{BB962C8B-B14F-4D97-AF65-F5344CB8AC3E}">
        <p14:creationId xmlns:p14="http://schemas.microsoft.com/office/powerpoint/2010/main" val="241461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igsaw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Jigsaw design slides.potx" id="{263AEB51-B942-4F3D-9A9B-204C75197456}" vid="{3DA53443-4228-4E41-8F09-CB346F47C076}"/>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4149</Words>
  <Application>Microsoft Office PowerPoint</Application>
  <PresentationFormat>Custom</PresentationFormat>
  <Paragraphs>164</Paragraphs>
  <Slides>28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Euphemia</vt:lpstr>
      <vt:lpstr>Jigsaw design template</vt:lpstr>
      <vt:lpstr>Ways to Help: A Follow-up</vt:lpstr>
      <vt:lpstr>Topics of Discussion</vt:lpstr>
      <vt:lpstr>Phased Retirement</vt:lpstr>
      <vt:lpstr>Eligibility</vt:lpstr>
      <vt:lpstr>Program Details:  </vt:lpstr>
      <vt:lpstr>Program Details Continued</vt:lpstr>
      <vt:lpstr>Program Details Continued:  </vt:lpstr>
      <vt:lpstr>Program Details Continued:  </vt:lpstr>
      <vt:lpstr>Program Details Continued: </vt:lpstr>
      <vt:lpstr>Procedure</vt:lpstr>
      <vt:lpstr>Procedure Continued</vt:lpstr>
      <vt:lpstr>Voluntary Reduction in Work Schedule</vt:lpstr>
      <vt:lpstr>Purpose</vt:lpstr>
      <vt:lpstr>Limitations</vt:lpstr>
      <vt:lpstr>Description of an Employee VRWS Agreement</vt:lpstr>
      <vt:lpstr>Description of an Employee VRWS Agreement Continued</vt:lpstr>
      <vt:lpstr>Description of an Employee VRWS Agreement Continued</vt:lpstr>
      <vt:lpstr>Attendance Records Maintenance</vt:lpstr>
      <vt:lpstr>VR Credits</vt:lpstr>
      <vt:lpstr>Discontinuation or Suspension of VRWS Agreements </vt:lpstr>
      <vt:lpstr>Provisions for Payment of Banked (Unused) VR Credit in Exceptional Cases </vt:lpstr>
      <vt:lpstr>Provisions for Payment of Banked (Unused) VR Credit in Exceptional Cases Continued </vt:lpstr>
      <vt:lpstr>Review of VRWS Denials </vt:lpstr>
      <vt:lpstr>EFFECT ON BENEFITS AND STATUS </vt:lpstr>
      <vt:lpstr>EFFECT ON BENEFITS AND STATUS </vt:lpstr>
      <vt:lpstr>Reduction in Obligation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Help: A Follow-up</dc:title>
  <dc:creator>Field, Nicole M</dc:creator>
  <cp:lastModifiedBy>Field, Nicole M</cp:lastModifiedBy>
  <cp:revision>3</cp:revision>
  <cp:lastPrinted>2020-06-17T18:39:53Z</cp:lastPrinted>
  <dcterms:created xsi:type="dcterms:W3CDTF">2020-06-17T18:27:27Z</dcterms:created>
  <dcterms:modified xsi:type="dcterms:W3CDTF">2020-06-18T15:43:34Z</dcterms:modified>
</cp:coreProperties>
</file>