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2/13/2017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097" y="377072"/>
            <a:ext cx="11259516" cy="2988297"/>
          </a:xfrm>
        </p:spPr>
        <p:txBody>
          <a:bodyPr>
            <a:noAutofit/>
          </a:bodyPr>
          <a:lstStyle/>
          <a:p>
            <a:r>
              <a:rPr lang="en-US" sz="6600" b="1" dirty="0">
                <a:solidFill>
                  <a:schemeClr val="accent1"/>
                </a:solidFill>
                <a:latin typeface="Algerian" panose="04020705040A02060702" pitchFamily="82" charset="0"/>
              </a:rPr>
              <a:t>Different Foods you Didn’t Know Were Harming the Environment</a:t>
            </a:r>
          </a:p>
        </p:txBody>
      </p:sp>
      <p:sp>
        <p:nvSpPr>
          <p:cNvPr id="3" name="Subtitle 2"/>
          <p:cNvSpPr>
            <a:spLocks noGrp="1"/>
          </p:cNvSpPr>
          <p:nvPr>
            <p:ph type="subTitle" idx="1"/>
          </p:nvPr>
        </p:nvSpPr>
        <p:spPr/>
        <p:txBody>
          <a:bodyPr/>
          <a:lstStyle/>
          <a:p>
            <a:r>
              <a:rPr lang="en-US" dirty="0"/>
              <a:t>By: Cassidy Hoffman </a:t>
            </a:r>
          </a:p>
        </p:txBody>
      </p:sp>
    </p:spTree>
    <p:extLst>
      <p:ext uri="{BB962C8B-B14F-4D97-AF65-F5344CB8AC3E}">
        <p14:creationId xmlns:p14="http://schemas.microsoft.com/office/powerpoint/2010/main" val="191309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1"/>
                </a:solidFill>
                <a:latin typeface="Algerian" panose="04020705040A02060702" pitchFamily="82" charset="0"/>
              </a:rPr>
              <a:t>Conclusion</a:t>
            </a:r>
          </a:p>
        </p:txBody>
      </p:sp>
      <p:sp>
        <p:nvSpPr>
          <p:cNvPr id="5" name="Content Placeholder 4"/>
          <p:cNvSpPr>
            <a:spLocks noGrp="1"/>
          </p:cNvSpPr>
          <p:nvPr>
            <p:ph idx="1"/>
          </p:nvPr>
        </p:nvSpPr>
        <p:spPr/>
        <p:txBody>
          <a:bodyPr>
            <a:normAutofit/>
          </a:bodyPr>
          <a:lstStyle/>
          <a:p>
            <a:pPr marL="0" indent="0">
              <a:buNone/>
            </a:pPr>
            <a:r>
              <a:rPr lang="en-US" sz="3600" dirty="0">
                <a:latin typeface="Centaur" panose="02030504050205020304" pitchFamily="18" charset="0"/>
              </a:rPr>
              <a:t>In the end all of these foods are harmful to the environment because they are no longer natural. Humans have modernized these items and these practices are what harm the environment. </a:t>
            </a:r>
          </a:p>
        </p:txBody>
      </p:sp>
    </p:spTree>
    <p:extLst>
      <p:ext uri="{BB962C8B-B14F-4D97-AF65-F5344CB8AC3E}">
        <p14:creationId xmlns:p14="http://schemas.microsoft.com/office/powerpoint/2010/main" val="3097376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latin typeface="Algerian" panose="04020705040A02060702" pitchFamily="82" charset="0"/>
              </a:rPr>
              <a:t>Program Ideas </a:t>
            </a:r>
          </a:p>
        </p:txBody>
      </p:sp>
      <p:sp>
        <p:nvSpPr>
          <p:cNvPr id="3" name="Content Placeholder 2"/>
          <p:cNvSpPr>
            <a:spLocks noGrp="1"/>
          </p:cNvSpPr>
          <p:nvPr>
            <p:ph idx="1"/>
          </p:nvPr>
        </p:nvSpPr>
        <p:spPr/>
        <p:txBody>
          <a:bodyPr/>
          <a:lstStyle/>
          <a:p>
            <a:r>
              <a:rPr lang="en-US" sz="3600" b="1" dirty="0">
                <a:latin typeface="Times New Roman" panose="02020603050405020304" pitchFamily="18" charset="0"/>
                <a:cs typeface="Times New Roman" panose="02020603050405020304" pitchFamily="18" charset="0"/>
              </a:rPr>
              <a:t>Front Desk Guessing </a:t>
            </a:r>
          </a:p>
          <a:p>
            <a:endParaRPr lang="en-US" dirty="0"/>
          </a:p>
          <a:p>
            <a:endParaRPr lang="en-US" dirty="0"/>
          </a:p>
        </p:txBody>
      </p:sp>
    </p:spTree>
    <p:extLst>
      <p:ext uri="{BB962C8B-B14F-4D97-AF65-F5344CB8AC3E}">
        <p14:creationId xmlns:p14="http://schemas.microsoft.com/office/powerpoint/2010/main" val="103049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solidFill>
                  <a:schemeClr val="accent1"/>
                </a:solidFill>
                <a:latin typeface="Algerian" panose="04020705040A02060702" pitchFamily="82" charset="0"/>
              </a:rPr>
              <a:t>Work cited </a:t>
            </a:r>
          </a:p>
        </p:txBody>
      </p:sp>
      <p:sp>
        <p:nvSpPr>
          <p:cNvPr id="3" name="Content Placeholder 2"/>
          <p:cNvSpPr>
            <a:spLocks noGrp="1"/>
          </p:cNvSpPr>
          <p:nvPr>
            <p:ph idx="1"/>
          </p:nvPr>
        </p:nvSpPr>
        <p:spPr/>
        <p:txBody>
          <a:bodyPr/>
          <a:lstStyle/>
          <a:p>
            <a:r>
              <a:rPr lang="en-US" dirty="0"/>
              <a:t>“11 Foods You Didn't Know Were Hurting the Planet.” Brit + Co, www.brit.co/food-thats-bad-for-the-environment/.</a:t>
            </a:r>
          </a:p>
        </p:txBody>
      </p:sp>
    </p:spTree>
    <p:extLst>
      <p:ext uri="{BB962C8B-B14F-4D97-AF65-F5344CB8AC3E}">
        <p14:creationId xmlns:p14="http://schemas.microsoft.com/office/powerpoint/2010/main" val="36939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1"/>
                </a:solidFill>
                <a:latin typeface="Algerian" panose="04020705040A02060702" pitchFamily="82" charset="0"/>
              </a:rPr>
              <a:t>The Truth</a:t>
            </a:r>
          </a:p>
        </p:txBody>
      </p:sp>
      <p:sp>
        <p:nvSpPr>
          <p:cNvPr id="3" name="Content Placeholder 2"/>
          <p:cNvSpPr>
            <a:spLocks noGrp="1"/>
          </p:cNvSpPr>
          <p:nvPr>
            <p:ph idx="1"/>
          </p:nvPr>
        </p:nvSpPr>
        <p:spPr/>
        <p:txBody>
          <a:bodyPr>
            <a:normAutofit/>
          </a:bodyPr>
          <a:lstStyle/>
          <a:p>
            <a:r>
              <a:rPr lang="en-US" sz="3600" b="1" dirty="0">
                <a:latin typeface="Centaur" panose="02030504050205020304" pitchFamily="18" charset="0"/>
              </a:rPr>
              <a:t>Although these foods are not harming the environment themselves, the work put into growing, harvesting, producing, and transporting these items has many harmful effects on our environment.  </a:t>
            </a:r>
          </a:p>
        </p:txBody>
      </p:sp>
    </p:spTree>
    <p:extLst>
      <p:ext uri="{BB962C8B-B14F-4D97-AF65-F5344CB8AC3E}">
        <p14:creationId xmlns:p14="http://schemas.microsoft.com/office/powerpoint/2010/main" val="384479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chemeClr val="accent1"/>
                </a:solidFill>
                <a:latin typeface="Algerian" panose="04020705040A02060702" pitchFamily="82" charset="0"/>
              </a:rPr>
              <a:t>Bananas</a:t>
            </a:r>
          </a:p>
        </p:txBody>
      </p:sp>
      <p:pic>
        <p:nvPicPr>
          <p:cNvPr id="7" name="Content Placeholder 6"/>
          <p:cNvPicPr>
            <a:picLocks noGrp="1" noChangeAspect="1"/>
          </p:cNvPicPr>
          <p:nvPr>
            <p:ph idx="1"/>
          </p:nvPr>
        </p:nvPicPr>
        <p:blipFill>
          <a:blip r:embed="rId2"/>
          <a:stretch>
            <a:fillRect/>
          </a:stretch>
        </p:blipFill>
        <p:spPr>
          <a:xfrm>
            <a:off x="6323013" y="1981200"/>
            <a:ext cx="5820468" cy="3108960"/>
          </a:xfrm>
        </p:spPr>
      </p:pic>
      <p:sp>
        <p:nvSpPr>
          <p:cNvPr id="6" name="Text Placeholder 5"/>
          <p:cNvSpPr>
            <a:spLocks noGrp="1"/>
          </p:cNvSpPr>
          <p:nvPr>
            <p:ph type="body" sz="half" idx="2"/>
          </p:nvPr>
        </p:nvSpPr>
        <p:spPr>
          <a:xfrm>
            <a:off x="2589212" y="1598612"/>
            <a:ext cx="3733800" cy="4660785"/>
          </a:xfrm>
        </p:spPr>
        <p:txBody>
          <a:bodyPr>
            <a:noAutofit/>
          </a:bodyPr>
          <a:lstStyle/>
          <a:p>
            <a:pPr marL="285750" indent="-285750">
              <a:buFont typeface="Wingdings" panose="05000000000000000000" pitchFamily="2" charset="2"/>
              <a:buChar char="Ø"/>
            </a:pPr>
            <a:r>
              <a:rPr lang="en-US" sz="2400" dirty="0">
                <a:latin typeface="Centaur" panose="02030504050205020304" pitchFamily="18" charset="0"/>
              </a:rPr>
              <a:t>Most of the world’s bananas all grow in Ecuador, Colombia, Costa Rica, Guatemala and Honduras. Which means bananas have to be flown to our stores, which releases massive amounts of CO2. </a:t>
            </a:r>
          </a:p>
          <a:p>
            <a:pPr marL="285750" indent="-285750">
              <a:buFont typeface="Wingdings" panose="05000000000000000000" pitchFamily="2" charset="2"/>
              <a:buChar char="Ø"/>
            </a:pPr>
            <a:r>
              <a:rPr lang="en-US" sz="2400" dirty="0">
                <a:latin typeface="Centaur" panose="02030504050205020304" pitchFamily="18" charset="0"/>
              </a:rPr>
              <a:t>Also bananas are unnecessarily wrapped in plastic. </a:t>
            </a:r>
          </a:p>
        </p:txBody>
      </p:sp>
    </p:spTree>
    <p:extLst>
      <p:ext uri="{BB962C8B-B14F-4D97-AF65-F5344CB8AC3E}">
        <p14:creationId xmlns:p14="http://schemas.microsoft.com/office/powerpoint/2010/main" val="77188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chemeClr val="accent1"/>
                </a:solidFill>
                <a:latin typeface="Algerian" panose="04020705040A02060702" pitchFamily="82" charset="0"/>
              </a:rPr>
              <a:t>Beef</a:t>
            </a:r>
          </a:p>
        </p:txBody>
      </p:sp>
      <p:pic>
        <p:nvPicPr>
          <p:cNvPr id="5" name="Content Placeholder 4"/>
          <p:cNvPicPr>
            <a:picLocks noGrp="1" noChangeAspect="1"/>
          </p:cNvPicPr>
          <p:nvPr>
            <p:ph idx="1"/>
          </p:nvPr>
        </p:nvPicPr>
        <p:blipFill>
          <a:blip r:embed="rId2"/>
          <a:stretch>
            <a:fillRect/>
          </a:stretch>
        </p:blipFill>
        <p:spPr>
          <a:xfrm>
            <a:off x="7923316" y="446088"/>
            <a:ext cx="2345713" cy="6411912"/>
          </a:xfrm>
        </p:spPr>
      </p:pic>
      <p:sp>
        <p:nvSpPr>
          <p:cNvPr id="4" name="Text Placeholder 3"/>
          <p:cNvSpPr>
            <a:spLocks noGrp="1"/>
          </p:cNvSpPr>
          <p:nvPr>
            <p:ph type="body" sz="half" idx="2"/>
          </p:nvPr>
        </p:nvSpPr>
        <p:spPr>
          <a:xfrm>
            <a:off x="2168165" y="1318705"/>
            <a:ext cx="5354425" cy="4438649"/>
          </a:xfrm>
        </p:spPr>
        <p:txBody>
          <a:bodyPr>
            <a:noAutofit/>
          </a:bodyPr>
          <a:lstStyle/>
          <a:p>
            <a:pPr marL="285750" indent="-285750">
              <a:buFont typeface="Wingdings" panose="05000000000000000000" pitchFamily="2" charset="2"/>
              <a:buChar char="Ø"/>
            </a:pPr>
            <a:r>
              <a:rPr lang="en-US" sz="3200" dirty="0">
                <a:latin typeface="Centaur" panose="02030504050205020304" pitchFamily="18" charset="0"/>
              </a:rPr>
              <a:t>A cow releases between 70 and 120 kg of methane per year.</a:t>
            </a:r>
          </a:p>
          <a:p>
            <a:pPr marL="285750" indent="-285750">
              <a:buFont typeface="Wingdings" panose="05000000000000000000" pitchFamily="2" charset="2"/>
              <a:buChar char="Ø"/>
            </a:pPr>
            <a:r>
              <a:rPr lang="en-US" sz="3200" dirty="0">
                <a:latin typeface="Centaur" panose="02030504050205020304" pitchFamily="18" charset="0"/>
              </a:rPr>
              <a:t>Methane is a greenhouse gas.</a:t>
            </a:r>
          </a:p>
          <a:p>
            <a:pPr marL="285750" indent="-285750">
              <a:buFont typeface="Wingdings" panose="05000000000000000000" pitchFamily="2" charset="2"/>
              <a:buChar char="Ø"/>
            </a:pPr>
            <a:r>
              <a:rPr lang="en-US" sz="3200" dirty="0">
                <a:latin typeface="Centaur" panose="02030504050205020304" pitchFamily="18" charset="0"/>
              </a:rPr>
              <a:t>The negative effect it has on the climate is 23 times higher than the effect of CO2. </a:t>
            </a:r>
          </a:p>
          <a:p>
            <a:pPr marL="285750" indent="-285750">
              <a:buFont typeface="Wingdings" panose="05000000000000000000" pitchFamily="2" charset="2"/>
              <a:buChar char="Ø"/>
            </a:pPr>
            <a:r>
              <a:rPr lang="en-US" sz="3200" dirty="0">
                <a:latin typeface="Centaur" panose="02030504050205020304" pitchFamily="18" charset="0"/>
              </a:rPr>
              <a:t>It would be more effective to cut down on beef then it would be to cut down on using cars. </a:t>
            </a:r>
          </a:p>
        </p:txBody>
      </p:sp>
    </p:spTree>
    <p:extLst>
      <p:ext uri="{BB962C8B-B14F-4D97-AF65-F5344CB8AC3E}">
        <p14:creationId xmlns:p14="http://schemas.microsoft.com/office/powerpoint/2010/main" val="158836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accent1"/>
                </a:solidFill>
                <a:latin typeface="Algerian" panose="04020705040A02060702" pitchFamily="82" charset="0"/>
              </a:rPr>
              <a:t>Sugar</a:t>
            </a:r>
          </a:p>
        </p:txBody>
      </p:sp>
      <p:pic>
        <p:nvPicPr>
          <p:cNvPr id="5" name="Content Placeholder 4"/>
          <p:cNvPicPr>
            <a:picLocks noGrp="1" noChangeAspect="1"/>
          </p:cNvPicPr>
          <p:nvPr>
            <p:ph idx="1"/>
          </p:nvPr>
        </p:nvPicPr>
        <p:blipFill>
          <a:blip r:embed="rId2"/>
          <a:stretch>
            <a:fillRect/>
          </a:stretch>
        </p:blipFill>
        <p:spPr>
          <a:xfrm>
            <a:off x="6094411" y="1229360"/>
            <a:ext cx="6051120" cy="3258295"/>
          </a:xfrm>
        </p:spPr>
      </p:pic>
      <p:sp>
        <p:nvSpPr>
          <p:cNvPr id="4" name="Text Placeholder 3"/>
          <p:cNvSpPr>
            <a:spLocks noGrp="1"/>
          </p:cNvSpPr>
          <p:nvPr>
            <p:ph type="body" sz="half" idx="2"/>
          </p:nvPr>
        </p:nvSpPr>
        <p:spPr>
          <a:xfrm>
            <a:off x="1725105" y="1611984"/>
            <a:ext cx="4369306" cy="4249065"/>
          </a:xfrm>
        </p:spPr>
        <p:txBody>
          <a:bodyPr>
            <a:noAutofit/>
          </a:bodyPr>
          <a:lstStyle/>
          <a:p>
            <a:pPr marL="285750" indent="-285750">
              <a:buFont typeface="Wingdings" panose="05000000000000000000" pitchFamily="2" charset="2"/>
              <a:buChar char="Ø"/>
            </a:pPr>
            <a:r>
              <a:rPr lang="en-US" sz="2800" dirty="0">
                <a:latin typeface="Centaur" panose="02030504050205020304" pitchFamily="18" charset="0"/>
              </a:rPr>
              <a:t> Sugar mills produce water waist, and solid waste that harms the earth. </a:t>
            </a:r>
          </a:p>
          <a:p>
            <a:pPr marL="285750" indent="-285750">
              <a:buFont typeface="Wingdings" panose="05000000000000000000" pitchFamily="2" charset="2"/>
              <a:buChar char="Ø"/>
            </a:pPr>
            <a:r>
              <a:rPr lang="en-US" sz="2800" dirty="0">
                <a:latin typeface="Centaur" panose="02030504050205020304" pitchFamily="18" charset="0"/>
              </a:rPr>
              <a:t>Large amounts of unused plant matter and sludge are often washed from mills to decompose in freshwater.</a:t>
            </a:r>
          </a:p>
          <a:p>
            <a:pPr marL="285750" indent="-285750">
              <a:buFont typeface="Wingdings" panose="05000000000000000000" pitchFamily="2" charset="2"/>
              <a:buChar char="Ø"/>
            </a:pPr>
            <a:r>
              <a:rPr lang="en-US" sz="2800" dirty="0">
                <a:latin typeface="Centaur" panose="02030504050205020304" pitchFamily="18" charset="0"/>
              </a:rPr>
              <a:t> The waste absorbs all the available oxygen, resulting in massive fish fatalities. </a:t>
            </a:r>
          </a:p>
        </p:txBody>
      </p:sp>
    </p:spTree>
    <p:extLst>
      <p:ext uri="{BB962C8B-B14F-4D97-AF65-F5344CB8AC3E}">
        <p14:creationId xmlns:p14="http://schemas.microsoft.com/office/powerpoint/2010/main" val="69466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solidFill>
                <a:latin typeface="Algerian" panose="04020705040A02060702" pitchFamily="82" charset="0"/>
              </a:rPr>
              <a:t>Almonds</a:t>
            </a:r>
          </a:p>
        </p:txBody>
      </p:sp>
      <p:pic>
        <p:nvPicPr>
          <p:cNvPr id="5" name="Content Placeholder 4"/>
          <p:cNvPicPr>
            <a:picLocks noGrp="1" noChangeAspect="1"/>
          </p:cNvPicPr>
          <p:nvPr>
            <p:ph idx="1"/>
          </p:nvPr>
        </p:nvPicPr>
        <p:blipFill>
          <a:blip r:embed="rId2"/>
          <a:stretch>
            <a:fillRect/>
          </a:stretch>
        </p:blipFill>
        <p:spPr>
          <a:xfrm>
            <a:off x="7010400" y="793216"/>
            <a:ext cx="5181600" cy="4063264"/>
          </a:xfrm>
        </p:spPr>
      </p:pic>
      <p:sp>
        <p:nvSpPr>
          <p:cNvPr id="4" name="Text Placeholder 3"/>
          <p:cNvSpPr>
            <a:spLocks noGrp="1"/>
          </p:cNvSpPr>
          <p:nvPr>
            <p:ph type="body" sz="half" idx="2"/>
          </p:nvPr>
        </p:nvSpPr>
        <p:spPr>
          <a:xfrm>
            <a:off x="1968622" y="1564849"/>
            <a:ext cx="4746378" cy="4296200"/>
          </a:xfrm>
        </p:spPr>
        <p:txBody>
          <a:bodyPr>
            <a:noAutofit/>
          </a:bodyPr>
          <a:lstStyle/>
          <a:p>
            <a:pPr marL="285750" indent="-285750">
              <a:buFont typeface="Wingdings" panose="05000000000000000000" pitchFamily="2" charset="2"/>
              <a:buChar char="Ø"/>
            </a:pPr>
            <a:r>
              <a:rPr lang="en-US" sz="2800" dirty="0">
                <a:latin typeface="Centaur" panose="02030504050205020304" pitchFamily="18" charset="0"/>
              </a:rPr>
              <a:t>Contributing to the California drought.</a:t>
            </a:r>
          </a:p>
          <a:p>
            <a:pPr marL="285750" indent="-285750">
              <a:buFont typeface="Wingdings" panose="05000000000000000000" pitchFamily="2" charset="2"/>
              <a:buChar char="Ø"/>
            </a:pPr>
            <a:r>
              <a:rPr lang="en-US" sz="2800" dirty="0">
                <a:latin typeface="Centaur" panose="02030504050205020304" pitchFamily="18" charset="0"/>
              </a:rPr>
              <a:t>California is responsible for growing a whopping 80% of the world’s almond supply.</a:t>
            </a:r>
          </a:p>
          <a:p>
            <a:pPr marL="285750" indent="-285750">
              <a:buFont typeface="Wingdings" panose="05000000000000000000" pitchFamily="2" charset="2"/>
              <a:buChar char="Ø"/>
            </a:pPr>
            <a:r>
              <a:rPr lang="en-US" sz="2800" dirty="0">
                <a:latin typeface="Centaur" panose="02030504050205020304" pitchFamily="18" charset="0"/>
              </a:rPr>
              <a:t>An average of 2 billion pounds a year. </a:t>
            </a:r>
          </a:p>
          <a:p>
            <a:pPr marL="285750" indent="-285750">
              <a:buFont typeface="Wingdings" panose="05000000000000000000" pitchFamily="2" charset="2"/>
              <a:buChar char="Ø"/>
            </a:pPr>
            <a:r>
              <a:rPr lang="en-US" sz="2800" dirty="0">
                <a:latin typeface="Centaur" panose="02030504050205020304" pitchFamily="18" charset="0"/>
              </a:rPr>
              <a:t>1.1 gallons of water is used to produce a single almond.  </a:t>
            </a:r>
          </a:p>
        </p:txBody>
      </p:sp>
    </p:spTree>
    <p:extLst>
      <p:ext uri="{BB962C8B-B14F-4D97-AF65-F5344CB8AC3E}">
        <p14:creationId xmlns:p14="http://schemas.microsoft.com/office/powerpoint/2010/main" val="256613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solidFill>
                <a:latin typeface="Algerian" panose="04020705040A02060702" pitchFamily="82" charset="0"/>
              </a:rPr>
              <a:t>Salmon</a:t>
            </a:r>
          </a:p>
        </p:txBody>
      </p:sp>
      <p:pic>
        <p:nvPicPr>
          <p:cNvPr id="5" name="Content Placeholder 4"/>
          <p:cNvPicPr>
            <a:picLocks noGrp="1" noChangeAspect="1"/>
          </p:cNvPicPr>
          <p:nvPr>
            <p:ph idx="1"/>
          </p:nvPr>
        </p:nvPicPr>
        <p:blipFill>
          <a:blip r:embed="rId2"/>
          <a:stretch>
            <a:fillRect/>
          </a:stretch>
        </p:blipFill>
        <p:spPr>
          <a:xfrm>
            <a:off x="7396481" y="929056"/>
            <a:ext cx="4399210" cy="5249653"/>
          </a:xfrm>
        </p:spPr>
      </p:pic>
      <p:sp>
        <p:nvSpPr>
          <p:cNvPr id="4" name="Text Placeholder 3"/>
          <p:cNvSpPr>
            <a:spLocks noGrp="1"/>
          </p:cNvSpPr>
          <p:nvPr>
            <p:ph type="body" sz="half" idx="2"/>
          </p:nvPr>
        </p:nvSpPr>
        <p:spPr>
          <a:xfrm>
            <a:off x="1913642" y="1527142"/>
            <a:ext cx="4180770" cy="4333907"/>
          </a:xfrm>
        </p:spPr>
        <p:txBody>
          <a:bodyPr>
            <a:noAutofit/>
          </a:bodyPr>
          <a:lstStyle/>
          <a:p>
            <a:pPr marL="285750" indent="-285750">
              <a:buFont typeface="Wingdings" panose="05000000000000000000" pitchFamily="2" charset="2"/>
              <a:buChar char="Ø"/>
            </a:pPr>
            <a:r>
              <a:rPr lang="en-US" sz="2800" dirty="0">
                <a:latin typeface="Centaur" panose="02030504050205020304" pitchFamily="18" charset="0"/>
              </a:rPr>
              <a:t>Wild salmon is in danger of being overfished. </a:t>
            </a:r>
          </a:p>
          <a:p>
            <a:pPr marL="285750" indent="-285750">
              <a:buFont typeface="Wingdings" panose="05000000000000000000" pitchFamily="2" charset="2"/>
              <a:buChar char="Ø"/>
            </a:pPr>
            <a:r>
              <a:rPr lang="en-US" sz="2800" dirty="0">
                <a:latin typeface="Centaur" panose="02030504050205020304" pitchFamily="18" charset="0"/>
              </a:rPr>
              <a:t>The industry began farm-raising salmon. </a:t>
            </a:r>
          </a:p>
          <a:p>
            <a:pPr marL="285750" indent="-285750">
              <a:buFont typeface="Wingdings" panose="05000000000000000000" pitchFamily="2" charset="2"/>
              <a:buChar char="Ø"/>
            </a:pPr>
            <a:r>
              <a:rPr lang="en-US" sz="2800" dirty="0">
                <a:latin typeface="Centaur" panose="02030504050205020304" pitchFamily="18" charset="0"/>
              </a:rPr>
              <a:t>The technique uses open net-cages placed directly in the ocean, where farm waste, chemicals, disease and parasites are released directly into the surrounding waters. </a:t>
            </a:r>
          </a:p>
        </p:txBody>
      </p:sp>
    </p:spTree>
    <p:extLst>
      <p:ext uri="{BB962C8B-B14F-4D97-AF65-F5344CB8AC3E}">
        <p14:creationId xmlns:p14="http://schemas.microsoft.com/office/powerpoint/2010/main" val="160872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solidFill>
                <a:latin typeface="Algerian" panose="04020705040A02060702" pitchFamily="82" charset="0"/>
              </a:rPr>
              <a:t>Coffee</a:t>
            </a:r>
          </a:p>
        </p:txBody>
      </p:sp>
      <p:pic>
        <p:nvPicPr>
          <p:cNvPr id="5" name="Content Placeholder 4"/>
          <p:cNvPicPr>
            <a:picLocks noGrp="1" noChangeAspect="1"/>
          </p:cNvPicPr>
          <p:nvPr>
            <p:ph idx="1"/>
          </p:nvPr>
        </p:nvPicPr>
        <p:blipFill>
          <a:blip r:embed="rId2"/>
          <a:stretch>
            <a:fillRect/>
          </a:stretch>
        </p:blipFill>
        <p:spPr>
          <a:xfrm>
            <a:off x="7010400" y="1101249"/>
            <a:ext cx="5181600" cy="3454400"/>
          </a:xfrm>
        </p:spPr>
      </p:pic>
      <p:sp>
        <p:nvSpPr>
          <p:cNvPr id="4" name="Text Placeholder 3"/>
          <p:cNvSpPr>
            <a:spLocks noGrp="1"/>
          </p:cNvSpPr>
          <p:nvPr>
            <p:ph type="body" sz="half" idx="2"/>
          </p:nvPr>
        </p:nvSpPr>
        <p:spPr>
          <a:xfrm>
            <a:off x="1948974" y="1583703"/>
            <a:ext cx="4785674" cy="4277346"/>
          </a:xfrm>
        </p:spPr>
        <p:txBody>
          <a:bodyPr>
            <a:noAutofit/>
          </a:bodyPr>
          <a:lstStyle/>
          <a:p>
            <a:pPr marL="285750" indent="-285750">
              <a:buFont typeface="Wingdings" panose="05000000000000000000" pitchFamily="2" charset="2"/>
              <a:buChar char="Ø"/>
            </a:pPr>
            <a:r>
              <a:rPr lang="en-US" sz="2800" dirty="0">
                <a:latin typeface="Centaur" panose="02030504050205020304" pitchFamily="18" charset="0"/>
              </a:rPr>
              <a:t>Coffee is grown in the shade which helps prevent topsoil erosion and removes the need for additional chemical fertilizers.</a:t>
            </a:r>
          </a:p>
          <a:p>
            <a:pPr marL="285750" indent="-285750">
              <a:buFont typeface="Wingdings" panose="05000000000000000000" pitchFamily="2" charset="2"/>
              <a:buChar char="Ø"/>
            </a:pPr>
            <a:r>
              <a:rPr lang="en-US" sz="2800" dirty="0">
                <a:latin typeface="Centaur" panose="02030504050205020304" pitchFamily="18" charset="0"/>
              </a:rPr>
              <a:t>Due to the increase in production a large share of the world’s coffee is now being grown in direct sunlight.</a:t>
            </a:r>
          </a:p>
          <a:p>
            <a:pPr marL="285750" indent="-285750">
              <a:buFont typeface="Wingdings" panose="05000000000000000000" pitchFamily="2" charset="2"/>
              <a:buChar char="Ø"/>
            </a:pPr>
            <a:r>
              <a:rPr lang="en-US" sz="2800" dirty="0">
                <a:latin typeface="Centaur" panose="02030504050205020304" pitchFamily="18" charset="0"/>
              </a:rPr>
              <a:t> This requires chemical fertilizers and deforestation of land.</a:t>
            </a:r>
          </a:p>
        </p:txBody>
      </p:sp>
    </p:spTree>
    <p:extLst>
      <p:ext uri="{BB962C8B-B14F-4D97-AF65-F5344CB8AC3E}">
        <p14:creationId xmlns:p14="http://schemas.microsoft.com/office/powerpoint/2010/main" val="210124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accent1"/>
                </a:solidFill>
                <a:latin typeface="Algerian" panose="04020705040A02060702" pitchFamily="82" charset="0"/>
              </a:rPr>
              <a:t>White Bread </a:t>
            </a:r>
          </a:p>
        </p:txBody>
      </p:sp>
      <p:pic>
        <p:nvPicPr>
          <p:cNvPr id="5" name="Content Placeholder 4"/>
          <p:cNvPicPr>
            <a:picLocks noGrp="1" noChangeAspect="1"/>
          </p:cNvPicPr>
          <p:nvPr>
            <p:ph idx="1"/>
          </p:nvPr>
        </p:nvPicPr>
        <p:blipFill>
          <a:blip r:embed="rId2"/>
          <a:stretch>
            <a:fillRect/>
          </a:stretch>
        </p:blipFill>
        <p:spPr>
          <a:xfrm>
            <a:off x="6094411" y="1696200"/>
            <a:ext cx="6051588" cy="3404120"/>
          </a:xfrm>
        </p:spPr>
      </p:pic>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Ø"/>
            </a:pPr>
            <a:r>
              <a:rPr lang="en-US" sz="2400" dirty="0"/>
              <a:t> </a:t>
            </a:r>
            <a:r>
              <a:rPr lang="en-US" sz="2400" dirty="0">
                <a:latin typeface="Centaur" panose="02030504050205020304" pitchFamily="18" charset="0"/>
              </a:rPr>
              <a:t>Machine and human labor is required to produce the bread.</a:t>
            </a:r>
          </a:p>
          <a:p>
            <a:pPr marL="285750" indent="-285750">
              <a:buFont typeface="Wingdings" panose="05000000000000000000" pitchFamily="2" charset="2"/>
              <a:buChar char="Ø"/>
            </a:pPr>
            <a:r>
              <a:rPr lang="en-US" sz="2400" dirty="0">
                <a:latin typeface="Centaur" panose="02030504050205020304" pitchFamily="18" charset="0"/>
              </a:rPr>
              <a:t> When an ingredient requires extensive refining, it also requires an increase in energy and resources leaving a greater impact on the planet</a:t>
            </a:r>
          </a:p>
        </p:txBody>
      </p:sp>
    </p:spTree>
    <p:extLst>
      <p:ext uri="{BB962C8B-B14F-4D97-AF65-F5344CB8AC3E}">
        <p14:creationId xmlns:p14="http://schemas.microsoft.com/office/powerpoint/2010/main" val="298999700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TotalTime>
  <Words>399</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Algerian</vt:lpstr>
      <vt:lpstr>Arial</vt:lpstr>
      <vt:lpstr>Centaur</vt:lpstr>
      <vt:lpstr>Century Gothic</vt:lpstr>
      <vt:lpstr>Times New Roman</vt:lpstr>
      <vt:lpstr>Wingdings</vt:lpstr>
      <vt:lpstr>Wingdings 3</vt:lpstr>
      <vt:lpstr>Wisp</vt:lpstr>
      <vt:lpstr>Different Foods you Didn’t Know Were Harming the Environment</vt:lpstr>
      <vt:lpstr>The Truth</vt:lpstr>
      <vt:lpstr>Bananas</vt:lpstr>
      <vt:lpstr>Beef</vt:lpstr>
      <vt:lpstr>Sugar</vt:lpstr>
      <vt:lpstr>Almonds</vt:lpstr>
      <vt:lpstr>Salmon</vt:lpstr>
      <vt:lpstr>Coffee</vt:lpstr>
      <vt:lpstr>White Bread </vt:lpstr>
      <vt:lpstr>Conclusion</vt:lpstr>
      <vt:lpstr>Program Ideas </vt:lpstr>
      <vt:lpstr>Work cited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Foods you Didn’t Know Were Harming the Environment</dc:title>
  <dc:creator>Cassidy Hoffman</dc:creator>
  <cp:lastModifiedBy>Itzkowitz, Tyler P</cp:lastModifiedBy>
  <cp:revision>7</cp:revision>
  <dcterms:created xsi:type="dcterms:W3CDTF">2017-02-02T04:08:03Z</dcterms:created>
  <dcterms:modified xsi:type="dcterms:W3CDTF">2017-02-13T21:32:17Z</dcterms:modified>
</cp:coreProperties>
</file>