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1"/>
  </p:notesMasterIdLst>
  <p:sldIdLst>
    <p:sldId id="256" r:id="rId5"/>
    <p:sldId id="303" r:id="rId6"/>
    <p:sldId id="285" r:id="rId7"/>
    <p:sldId id="283" r:id="rId8"/>
    <p:sldId id="275" r:id="rId9"/>
    <p:sldId id="260" r:id="rId10"/>
    <p:sldId id="258" r:id="rId11"/>
    <p:sldId id="286" r:id="rId12"/>
    <p:sldId id="288" r:id="rId13"/>
    <p:sldId id="259" r:id="rId14"/>
    <p:sldId id="296" r:id="rId15"/>
    <p:sldId id="300" r:id="rId16"/>
    <p:sldId id="299" r:id="rId17"/>
    <p:sldId id="298" r:id="rId18"/>
    <p:sldId id="262" r:id="rId19"/>
    <p:sldId id="293" r:id="rId20"/>
    <p:sldId id="294" r:id="rId21"/>
    <p:sldId id="267" r:id="rId22"/>
    <p:sldId id="290" r:id="rId23"/>
    <p:sldId id="292" r:id="rId24"/>
    <p:sldId id="268" r:id="rId25"/>
    <p:sldId id="269" r:id="rId26"/>
    <p:sldId id="270" r:id="rId27"/>
    <p:sldId id="271" r:id="rId28"/>
    <p:sldId id="279" r:id="rId29"/>
    <p:sldId id="278" r:id="rId30"/>
  </p:sldIdLst>
  <p:sldSz cx="10058400" cy="5651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6010"/>
    <a:srgbClr val="FFFF66"/>
    <a:srgbClr val="013300"/>
    <a:srgbClr val="34495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16" autoAdjust="0"/>
  </p:normalViewPr>
  <p:slideViewPr>
    <p:cSldViewPr snapToGrid="0" snapToObjects="1">
      <p:cViewPr varScale="1">
        <p:scale>
          <a:sx n="82" d="100"/>
          <a:sy n="82" d="100"/>
        </p:scale>
        <p:origin x="10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D4B33-1CBB-4946-BF68-C73AE5BCB8DA}" type="doc">
      <dgm:prSet loTypeId="urn:microsoft.com/office/officeart/2018/2/layout/IconVerticalSolid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7EF15F5F-1D9B-436C-BA0F-9CD004B48431}">
      <dgm:prSet/>
      <dgm:spPr/>
      <dgm:t>
        <a:bodyPr/>
        <a:lstStyle/>
        <a:p>
          <a:pPr>
            <a:lnSpc>
              <a:spcPct val="100000"/>
            </a:lnSpc>
          </a:pPr>
          <a:r>
            <a:rPr lang="en-US"/>
            <a:t>Families earning $125k or less can attend a SUNY or CUNY tuition-free</a:t>
          </a:r>
        </a:p>
      </dgm:t>
    </dgm:pt>
    <dgm:pt modelId="{C0B81541-B309-467D-BC8D-424B4DFCC59C}" type="parTrans" cxnId="{FA6D251F-1CF1-4C01-A463-21E1FA1DAE7E}">
      <dgm:prSet/>
      <dgm:spPr/>
      <dgm:t>
        <a:bodyPr/>
        <a:lstStyle/>
        <a:p>
          <a:endParaRPr lang="en-US"/>
        </a:p>
      </dgm:t>
    </dgm:pt>
    <dgm:pt modelId="{56839038-B41D-4562-88AC-128CA6CE7011}" type="sibTrans" cxnId="{FA6D251F-1CF1-4C01-A463-21E1FA1DAE7E}">
      <dgm:prSet/>
      <dgm:spPr/>
      <dgm:t>
        <a:bodyPr/>
        <a:lstStyle/>
        <a:p>
          <a:endParaRPr lang="en-US"/>
        </a:p>
      </dgm:t>
    </dgm:pt>
    <dgm:pt modelId="{12CD79B2-D7D0-4AAB-8EC9-49F444C67F0A}">
      <dgm:prSet/>
      <dgm:spPr/>
      <dgm:t>
        <a:bodyPr/>
        <a:lstStyle/>
        <a:p>
          <a:pPr>
            <a:lnSpc>
              <a:spcPct val="100000"/>
            </a:lnSpc>
          </a:pPr>
          <a:r>
            <a:rPr lang="en-US"/>
            <a:t>Excelsior is a last dollar scholarship</a:t>
          </a:r>
        </a:p>
      </dgm:t>
    </dgm:pt>
    <dgm:pt modelId="{2727EE01-6BAB-4B3A-A249-EEC0F148E011}" type="parTrans" cxnId="{87E31273-680E-4C56-AC94-F9F8C627543A}">
      <dgm:prSet/>
      <dgm:spPr/>
      <dgm:t>
        <a:bodyPr/>
        <a:lstStyle/>
        <a:p>
          <a:endParaRPr lang="en-US"/>
        </a:p>
      </dgm:t>
    </dgm:pt>
    <dgm:pt modelId="{51D383F7-7275-4918-B278-BD079739CCC8}" type="sibTrans" cxnId="{87E31273-680E-4C56-AC94-F9F8C627543A}">
      <dgm:prSet/>
      <dgm:spPr/>
      <dgm:t>
        <a:bodyPr/>
        <a:lstStyle/>
        <a:p>
          <a:endParaRPr lang="en-US"/>
        </a:p>
      </dgm:t>
    </dgm:pt>
    <dgm:pt modelId="{43551B02-BB42-40C4-86B8-A3DB2B35081C}">
      <dgm:prSet/>
      <dgm:spPr/>
      <dgm:t>
        <a:bodyPr/>
        <a:lstStyle/>
        <a:p>
          <a:pPr>
            <a:lnSpc>
              <a:spcPct val="100000"/>
            </a:lnSpc>
          </a:pPr>
          <a:r>
            <a:rPr lang="en-US"/>
            <a:t>If tuition is covered by grants and scholarships students would not benefit</a:t>
          </a:r>
        </a:p>
      </dgm:t>
    </dgm:pt>
    <dgm:pt modelId="{D779D480-57CE-49E7-ADF3-A106F1159DDA}" type="parTrans" cxnId="{94CD7CD5-6601-4F88-B376-D809AE443344}">
      <dgm:prSet/>
      <dgm:spPr/>
      <dgm:t>
        <a:bodyPr/>
        <a:lstStyle/>
        <a:p>
          <a:endParaRPr lang="en-US"/>
        </a:p>
      </dgm:t>
    </dgm:pt>
    <dgm:pt modelId="{CEAB1DAF-BDD6-44A6-AD07-2698D7914D92}" type="sibTrans" cxnId="{94CD7CD5-6601-4F88-B376-D809AE443344}">
      <dgm:prSet/>
      <dgm:spPr/>
      <dgm:t>
        <a:bodyPr/>
        <a:lstStyle/>
        <a:p>
          <a:endParaRPr lang="en-US"/>
        </a:p>
      </dgm:t>
    </dgm:pt>
    <dgm:pt modelId="{2D545F3D-E772-4FCE-8B5B-E083DF61F383}">
      <dgm:prSet/>
      <dgm:spPr/>
      <dgm:t>
        <a:bodyPr/>
        <a:lstStyle/>
        <a:p>
          <a:pPr>
            <a:lnSpc>
              <a:spcPct val="100000"/>
            </a:lnSpc>
          </a:pPr>
          <a:r>
            <a:rPr lang="en-US"/>
            <a:t>Covers tuition balance after grants and scholarships</a:t>
          </a:r>
        </a:p>
      </dgm:t>
    </dgm:pt>
    <dgm:pt modelId="{73D9A22F-1FA1-4D1A-A682-F72D82C83BA8}" type="parTrans" cxnId="{12B4BAE6-D5C8-4077-8AC8-AE6C3B0C4CDF}">
      <dgm:prSet/>
      <dgm:spPr/>
      <dgm:t>
        <a:bodyPr/>
        <a:lstStyle/>
        <a:p>
          <a:endParaRPr lang="en-US"/>
        </a:p>
      </dgm:t>
    </dgm:pt>
    <dgm:pt modelId="{4FCE7E8D-DED0-46D7-88E1-7B0FAF787E2A}" type="sibTrans" cxnId="{12B4BAE6-D5C8-4077-8AC8-AE6C3B0C4CDF}">
      <dgm:prSet/>
      <dgm:spPr/>
      <dgm:t>
        <a:bodyPr/>
        <a:lstStyle/>
        <a:p>
          <a:endParaRPr lang="en-US"/>
        </a:p>
      </dgm:t>
    </dgm:pt>
    <dgm:pt modelId="{9F42587F-2B75-437B-B332-8433DDE8D365}" type="pres">
      <dgm:prSet presAssocID="{EB1D4B33-1CBB-4946-BF68-C73AE5BCB8DA}" presName="root" presStyleCnt="0">
        <dgm:presLayoutVars>
          <dgm:dir/>
          <dgm:resizeHandles val="exact"/>
        </dgm:presLayoutVars>
      </dgm:prSet>
      <dgm:spPr/>
    </dgm:pt>
    <dgm:pt modelId="{EE7D3E05-BE4B-42E3-A1D3-514C8D331DC3}" type="pres">
      <dgm:prSet presAssocID="{7EF15F5F-1D9B-436C-BA0F-9CD004B48431}" presName="compNode" presStyleCnt="0"/>
      <dgm:spPr/>
    </dgm:pt>
    <dgm:pt modelId="{C133295B-C83B-453D-940A-346A6EFB4972}" type="pres">
      <dgm:prSet presAssocID="{7EF15F5F-1D9B-436C-BA0F-9CD004B48431}" presName="bgRect" presStyleLbl="bgShp" presStyleIdx="0" presStyleCnt="4"/>
      <dgm:spPr/>
    </dgm:pt>
    <dgm:pt modelId="{EE5DED67-8F80-4F0A-83A6-7D59A63261A1}" type="pres">
      <dgm:prSet presAssocID="{7EF15F5F-1D9B-436C-BA0F-9CD004B484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23A6E1CA-6B7D-4D94-BBA4-8A40C4D237F0}" type="pres">
      <dgm:prSet presAssocID="{7EF15F5F-1D9B-436C-BA0F-9CD004B48431}" presName="spaceRect" presStyleCnt="0"/>
      <dgm:spPr/>
    </dgm:pt>
    <dgm:pt modelId="{A5958C4C-8C44-41D4-803D-9E0F9FF632A8}" type="pres">
      <dgm:prSet presAssocID="{7EF15F5F-1D9B-436C-BA0F-9CD004B48431}" presName="parTx" presStyleLbl="revTx" presStyleIdx="0" presStyleCnt="4">
        <dgm:presLayoutVars>
          <dgm:chMax val="0"/>
          <dgm:chPref val="0"/>
        </dgm:presLayoutVars>
      </dgm:prSet>
      <dgm:spPr/>
    </dgm:pt>
    <dgm:pt modelId="{71C69E13-B0D6-4E13-ABE0-A22637248A3C}" type="pres">
      <dgm:prSet presAssocID="{56839038-B41D-4562-88AC-128CA6CE7011}" presName="sibTrans" presStyleCnt="0"/>
      <dgm:spPr/>
    </dgm:pt>
    <dgm:pt modelId="{C1CE40A7-0985-4F41-A183-9ADA4FC39149}" type="pres">
      <dgm:prSet presAssocID="{12CD79B2-D7D0-4AAB-8EC9-49F444C67F0A}" presName="compNode" presStyleCnt="0"/>
      <dgm:spPr/>
    </dgm:pt>
    <dgm:pt modelId="{C242BDC8-BC11-4A3B-907A-657CA69E1E9C}" type="pres">
      <dgm:prSet presAssocID="{12CD79B2-D7D0-4AAB-8EC9-49F444C67F0A}" presName="bgRect" presStyleLbl="bgShp" presStyleIdx="1" presStyleCnt="4"/>
      <dgm:spPr/>
    </dgm:pt>
    <dgm:pt modelId="{AFAF3BF7-4646-4100-9773-4D9C198A5AB2}" type="pres">
      <dgm:prSet presAssocID="{12CD79B2-D7D0-4AAB-8EC9-49F444C67F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DAC4AF43-9288-4491-87D8-74B0EF60C7B3}" type="pres">
      <dgm:prSet presAssocID="{12CD79B2-D7D0-4AAB-8EC9-49F444C67F0A}" presName="spaceRect" presStyleCnt="0"/>
      <dgm:spPr/>
    </dgm:pt>
    <dgm:pt modelId="{A0554F90-AD2F-4D07-B0D3-E1CABFE77395}" type="pres">
      <dgm:prSet presAssocID="{12CD79B2-D7D0-4AAB-8EC9-49F444C67F0A}" presName="parTx" presStyleLbl="revTx" presStyleIdx="1" presStyleCnt="4">
        <dgm:presLayoutVars>
          <dgm:chMax val="0"/>
          <dgm:chPref val="0"/>
        </dgm:presLayoutVars>
      </dgm:prSet>
      <dgm:spPr/>
    </dgm:pt>
    <dgm:pt modelId="{3FD1BB45-C649-43B7-AD01-60619D26B1A0}" type="pres">
      <dgm:prSet presAssocID="{51D383F7-7275-4918-B278-BD079739CCC8}" presName="sibTrans" presStyleCnt="0"/>
      <dgm:spPr/>
    </dgm:pt>
    <dgm:pt modelId="{A7F6151B-4213-420D-970C-5CACC1A1CC27}" type="pres">
      <dgm:prSet presAssocID="{43551B02-BB42-40C4-86B8-A3DB2B35081C}" presName="compNode" presStyleCnt="0"/>
      <dgm:spPr/>
    </dgm:pt>
    <dgm:pt modelId="{15AA3641-53A1-4F8A-BAE2-C35DFC25AF7A}" type="pres">
      <dgm:prSet presAssocID="{43551B02-BB42-40C4-86B8-A3DB2B35081C}" presName="bgRect" presStyleLbl="bgShp" presStyleIdx="2" presStyleCnt="4"/>
      <dgm:spPr/>
    </dgm:pt>
    <dgm:pt modelId="{37482DCE-6516-4771-A47A-4335CB4EF746}" type="pres">
      <dgm:prSet presAssocID="{43551B02-BB42-40C4-86B8-A3DB2B3508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E9D01C5B-10E7-4CCC-B703-7CCEC72086CD}" type="pres">
      <dgm:prSet presAssocID="{43551B02-BB42-40C4-86B8-A3DB2B35081C}" presName="spaceRect" presStyleCnt="0"/>
      <dgm:spPr/>
    </dgm:pt>
    <dgm:pt modelId="{F51801B2-2A3B-4B1F-BEA6-526B0960BF27}" type="pres">
      <dgm:prSet presAssocID="{43551B02-BB42-40C4-86B8-A3DB2B35081C}" presName="parTx" presStyleLbl="revTx" presStyleIdx="2" presStyleCnt="4">
        <dgm:presLayoutVars>
          <dgm:chMax val="0"/>
          <dgm:chPref val="0"/>
        </dgm:presLayoutVars>
      </dgm:prSet>
      <dgm:spPr/>
    </dgm:pt>
    <dgm:pt modelId="{13952517-91C2-4635-8E4A-CCF0D9EAFBA9}" type="pres">
      <dgm:prSet presAssocID="{CEAB1DAF-BDD6-44A6-AD07-2698D7914D92}" presName="sibTrans" presStyleCnt="0"/>
      <dgm:spPr/>
    </dgm:pt>
    <dgm:pt modelId="{DCBB4A67-0AFA-40C5-A175-4F82D775C2F5}" type="pres">
      <dgm:prSet presAssocID="{2D545F3D-E772-4FCE-8B5B-E083DF61F383}" presName="compNode" presStyleCnt="0"/>
      <dgm:spPr/>
    </dgm:pt>
    <dgm:pt modelId="{3C74B6DB-0C7E-4CDE-B6F8-7F696ABFF1D1}" type="pres">
      <dgm:prSet presAssocID="{2D545F3D-E772-4FCE-8B5B-E083DF61F383}" presName="bgRect" presStyleLbl="bgShp" presStyleIdx="3" presStyleCnt="4"/>
      <dgm:spPr/>
    </dgm:pt>
    <dgm:pt modelId="{20EAD3B1-0647-423C-918C-211CCBE5EF8F}" type="pres">
      <dgm:prSet presAssocID="{2D545F3D-E772-4FCE-8B5B-E083DF61F3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iggy Bank"/>
        </a:ext>
      </dgm:extLst>
    </dgm:pt>
    <dgm:pt modelId="{2A7C2142-E035-4917-B579-82C06CD2384D}" type="pres">
      <dgm:prSet presAssocID="{2D545F3D-E772-4FCE-8B5B-E083DF61F383}" presName="spaceRect" presStyleCnt="0"/>
      <dgm:spPr/>
    </dgm:pt>
    <dgm:pt modelId="{A3FCE2FE-DE31-432D-95E1-25282AE4730C}" type="pres">
      <dgm:prSet presAssocID="{2D545F3D-E772-4FCE-8B5B-E083DF61F383}" presName="parTx" presStyleLbl="revTx" presStyleIdx="3" presStyleCnt="4">
        <dgm:presLayoutVars>
          <dgm:chMax val="0"/>
          <dgm:chPref val="0"/>
        </dgm:presLayoutVars>
      </dgm:prSet>
      <dgm:spPr/>
    </dgm:pt>
  </dgm:ptLst>
  <dgm:cxnLst>
    <dgm:cxn modelId="{33404312-FD05-4CC9-99FF-8E985A332407}" type="presOf" srcId="{7EF15F5F-1D9B-436C-BA0F-9CD004B48431}" destId="{A5958C4C-8C44-41D4-803D-9E0F9FF632A8}" srcOrd="0" destOrd="0" presId="urn:microsoft.com/office/officeart/2018/2/layout/IconVerticalSolidList"/>
    <dgm:cxn modelId="{6D4AEF12-220A-4AC6-BDB8-734E31AA72FE}" type="presOf" srcId="{2D545F3D-E772-4FCE-8B5B-E083DF61F383}" destId="{A3FCE2FE-DE31-432D-95E1-25282AE4730C}" srcOrd="0" destOrd="0" presId="urn:microsoft.com/office/officeart/2018/2/layout/IconVerticalSolidList"/>
    <dgm:cxn modelId="{FA6D251F-1CF1-4C01-A463-21E1FA1DAE7E}" srcId="{EB1D4B33-1CBB-4946-BF68-C73AE5BCB8DA}" destId="{7EF15F5F-1D9B-436C-BA0F-9CD004B48431}" srcOrd="0" destOrd="0" parTransId="{C0B81541-B309-467D-BC8D-424B4DFCC59C}" sibTransId="{56839038-B41D-4562-88AC-128CA6CE7011}"/>
    <dgm:cxn modelId="{F78FC046-3379-46BE-AF56-0D1127D7D9FF}" type="presOf" srcId="{43551B02-BB42-40C4-86B8-A3DB2B35081C}" destId="{F51801B2-2A3B-4B1F-BEA6-526B0960BF27}" srcOrd="0" destOrd="0" presId="urn:microsoft.com/office/officeart/2018/2/layout/IconVerticalSolidList"/>
    <dgm:cxn modelId="{6B634D52-53E9-4638-94C9-88087E316EF1}" type="presOf" srcId="{12CD79B2-D7D0-4AAB-8EC9-49F444C67F0A}" destId="{A0554F90-AD2F-4D07-B0D3-E1CABFE77395}" srcOrd="0" destOrd="0" presId="urn:microsoft.com/office/officeart/2018/2/layout/IconVerticalSolidList"/>
    <dgm:cxn modelId="{87E31273-680E-4C56-AC94-F9F8C627543A}" srcId="{EB1D4B33-1CBB-4946-BF68-C73AE5BCB8DA}" destId="{12CD79B2-D7D0-4AAB-8EC9-49F444C67F0A}" srcOrd="1" destOrd="0" parTransId="{2727EE01-6BAB-4B3A-A249-EEC0F148E011}" sibTransId="{51D383F7-7275-4918-B278-BD079739CCC8}"/>
    <dgm:cxn modelId="{94CD7CD5-6601-4F88-B376-D809AE443344}" srcId="{EB1D4B33-1CBB-4946-BF68-C73AE5BCB8DA}" destId="{43551B02-BB42-40C4-86B8-A3DB2B35081C}" srcOrd="2" destOrd="0" parTransId="{D779D480-57CE-49E7-ADF3-A106F1159DDA}" sibTransId="{CEAB1DAF-BDD6-44A6-AD07-2698D7914D92}"/>
    <dgm:cxn modelId="{12B4BAE6-D5C8-4077-8AC8-AE6C3B0C4CDF}" srcId="{EB1D4B33-1CBB-4946-BF68-C73AE5BCB8DA}" destId="{2D545F3D-E772-4FCE-8B5B-E083DF61F383}" srcOrd="3" destOrd="0" parTransId="{73D9A22F-1FA1-4D1A-A682-F72D82C83BA8}" sibTransId="{4FCE7E8D-DED0-46D7-88E1-7B0FAF787E2A}"/>
    <dgm:cxn modelId="{75EB9BFD-3D77-4B97-A422-A6F0E66B4204}" type="presOf" srcId="{EB1D4B33-1CBB-4946-BF68-C73AE5BCB8DA}" destId="{9F42587F-2B75-437B-B332-8433DDE8D365}" srcOrd="0" destOrd="0" presId="urn:microsoft.com/office/officeart/2018/2/layout/IconVerticalSolidList"/>
    <dgm:cxn modelId="{5D8F9E01-36AB-4F32-8085-0BB8A7F62224}" type="presParOf" srcId="{9F42587F-2B75-437B-B332-8433DDE8D365}" destId="{EE7D3E05-BE4B-42E3-A1D3-514C8D331DC3}" srcOrd="0" destOrd="0" presId="urn:microsoft.com/office/officeart/2018/2/layout/IconVerticalSolidList"/>
    <dgm:cxn modelId="{E36E176F-F6BA-4A84-884C-1F8271FC743B}" type="presParOf" srcId="{EE7D3E05-BE4B-42E3-A1D3-514C8D331DC3}" destId="{C133295B-C83B-453D-940A-346A6EFB4972}" srcOrd="0" destOrd="0" presId="urn:microsoft.com/office/officeart/2018/2/layout/IconVerticalSolidList"/>
    <dgm:cxn modelId="{B2FBC06B-A776-4219-B93C-5DD79DDFDA0C}" type="presParOf" srcId="{EE7D3E05-BE4B-42E3-A1D3-514C8D331DC3}" destId="{EE5DED67-8F80-4F0A-83A6-7D59A63261A1}" srcOrd="1" destOrd="0" presId="urn:microsoft.com/office/officeart/2018/2/layout/IconVerticalSolidList"/>
    <dgm:cxn modelId="{B02C344A-5F31-4CAE-B969-B7E9458B173F}" type="presParOf" srcId="{EE7D3E05-BE4B-42E3-A1D3-514C8D331DC3}" destId="{23A6E1CA-6B7D-4D94-BBA4-8A40C4D237F0}" srcOrd="2" destOrd="0" presId="urn:microsoft.com/office/officeart/2018/2/layout/IconVerticalSolidList"/>
    <dgm:cxn modelId="{B002F1B4-4154-4105-B4E3-4A78CD726124}" type="presParOf" srcId="{EE7D3E05-BE4B-42E3-A1D3-514C8D331DC3}" destId="{A5958C4C-8C44-41D4-803D-9E0F9FF632A8}" srcOrd="3" destOrd="0" presId="urn:microsoft.com/office/officeart/2018/2/layout/IconVerticalSolidList"/>
    <dgm:cxn modelId="{68A87F0C-D738-4EF7-A6A5-A3210F43B568}" type="presParOf" srcId="{9F42587F-2B75-437B-B332-8433DDE8D365}" destId="{71C69E13-B0D6-4E13-ABE0-A22637248A3C}" srcOrd="1" destOrd="0" presId="urn:microsoft.com/office/officeart/2018/2/layout/IconVerticalSolidList"/>
    <dgm:cxn modelId="{5227BF89-2AF2-4AE3-9CD2-1C58ECD7C56F}" type="presParOf" srcId="{9F42587F-2B75-437B-B332-8433DDE8D365}" destId="{C1CE40A7-0985-4F41-A183-9ADA4FC39149}" srcOrd="2" destOrd="0" presId="urn:microsoft.com/office/officeart/2018/2/layout/IconVerticalSolidList"/>
    <dgm:cxn modelId="{257F976A-48FC-4E1E-A946-28163D0F5B9D}" type="presParOf" srcId="{C1CE40A7-0985-4F41-A183-9ADA4FC39149}" destId="{C242BDC8-BC11-4A3B-907A-657CA69E1E9C}" srcOrd="0" destOrd="0" presId="urn:microsoft.com/office/officeart/2018/2/layout/IconVerticalSolidList"/>
    <dgm:cxn modelId="{CD149C73-1F38-4856-A158-17D82B79AFEB}" type="presParOf" srcId="{C1CE40A7-0985-4F41-A183-9ADA4FC39149}" destId="{AFAF3BF7-4646-4100-9773-4D9C198A5AB2}" srcOrd="1" destOrd="0" presId="urn:microsoft.com/office/officeart/2018/2/layout/IconVerticalSolidList"/>
    <dgm:cxn modelId="{63D8CC9C-FDF3-4B1E-ADB3-AB586E0A5D87}" type="presParOf" srcId="{C1CE40A7-0985-4F41-A183-9ADA4FC39149}" destId="{DAC4AF43-9288-4491-87D8-74B0EF60C7B3}" srcOrd="2" destOrd="0" presId="urn:microsoft.com/office/officeart/2018/2/layout/IconVerticalSolidList"/>
    <dgm:cxn modelId="{2148FA3E-E2C7-4052-AD88-88CD13BB7F6E}" type="presParOf" srcId="{C1CE40A7-0985-4F41-A183-9ADA4FC39149}" destId="{A0554F90-AD2F-4D07-B0D3-E1CABFE77395}" srcOrd="3" destOrd="0" presId="urn:microsoft.com/office/officeart/2018/2/layout/IconVerticalSolidList"/>
    <dgm:cxn modelId="{CCC281BF-DDB7-488C-9E46-A862C39A9200}" type="presParOf" srcId="{9F42587F-2B75-437B-B332-8433DDE8D365}" destId="{3FD1BB45-C649-43B7-AD01-60619D26B1A0}" srcOrd="3" destOrd="0" presId="urn:microsoft.com/office/officeart/2018/2/layout/IconVerticalSolidList"/>
    <dgm:cxn modelId="{39CAEB07-C35F-484D-9BEC-5DF3F8CCCA8B}" type="presParOf" srcId="{9F42587F-2B75-437B-B332-8433DDE8D365}" destId="{A7F6151B-4213-420D-970C-5CACC1A1CC27}" srcOrd="4" destOrd="0" presId="urn:microsoft.com/office/officeart/2018/2/layout/IconVerticalSolidList"/>
    <dgm:cxn modelId="{D4AD98C8-44E3-4F87-A7F0-225E0EF966B2}" type="presParOf" srcId="{A7F6151B-4213-420D-970C-5CACC1A1CC27}" destId="{15AA3641-53A1-4F8A-BAE2-C35DFC25AF7A}" srcOrd="0" destOrd="0" presId="urn:microsoft.com/office/officeart/2018/2/layout/IconVerticalSolidList"/>
    <dgm:cxn modelId="{61BDE23B-BC7A-4801-BC21-CAFA6D037EA8}" type="presParOf" srcId="{A7F6151B-4213-420D-970C-5CACC1A1CC27}" destId="{37482DCE-6516-4771-A47A-4335CB4EF746}" srcOrd="1" destOrd="0" presId="urn:microsoft.com/office/officeart/2018/2/layout/IconVerticalSolidList"/>
    <dgm:cxn modelId="{D7EBE132-C788-4FBD-A3BB-7BCF960F8523}" type="presParOf" srcId="{A7F6151B-4213-420D-970C-5CACC1A1CC27}" destId="{E9D01C5B-10E7-4CCC-B703-7CCEC72086CD}" srcOrd="2" destOrd="0" presId="urn:microsoft.com/office/officeart/2018/2/layout/IconVerticalSolidList"/>
    <dgm:cxn modelId="{7E8583AC-F357-4C32-98B5-F0BF00AC4EDC}" type="presParOf" srcId="{A7F6151B-4213-420D-970C-5CACC1A1CC27}" destId="{F51801B2-2A3B-4B1F-BEA6-526B0960BF27}" srcOrd="3" destOrd="0" presId="urn:microsoft.com/office/officeart/2018/2/layout/IconVerticalSolidList"/>
    <dgm:cxn modelId="{4DE121E0-51EA-488B-928D-10108C12E6DF}" type="presParOf" srcId="{9F42587F-2B75-437B-B332-8433DDE8D365}" destId="{13952517-91C2-4635-8E4A-CCF0D9EAFBA9}" srcOrd="5" destOrd="0" presId="urn:microsoft.com/office/officeart/2018/2/layout/IconVerticalSolidList"/>
    <dgm:cxn modelId="{9ADE982F-667D-43FF-A0F5-D91F1D585306}" type="presParOf" srcId="{9F42587F-2B75-437B-B332-8433DDE8D365}" destId="{DCBB4A67-0AFA-40C5-A175-4F82D775C2F5}" srcOrd="6" destOrd="0" presId="urn:microsoft.com/office/officeart/2018/2/layout/IconVerticalSolidList"/>
    <dgm:cxn modelId="{1C05F07E-0A7E-4DA6-8B5D-4414F6CBD5D8}" type="presParOf" srcId="{DCBB4A67-0AFA-40C5-A175-4F82D775C2F5}" destId="{3C74B6DB-0C7E-4CDE-B6F8-7F696ABFF1D1}" srcOrd="0" destOrd="0" presId="urn:microsoft.com/office/officeart/2018/2/layout/IconVerticalSolidList"/>
    <dgm:cxn modelId="{BD013557-FB7B-4B02-BD14-B0E72DE2B112}" type="presParOf" srcId="{DCBB4A67-0AFA-40C5-A175-4F82D775C2F5}" destId="{20EAD3B1-0647-423C-918C-211CCBE5EF8F}" srcOrd="1" destOrd="0" presId="urn:microsoft.com/office/officeart/2018/2/layout/IconVerticalSolidList"/>
    <dgm:cxn modelId="{C3513C1B-DD57-4E15-B156-B7E0F1954C16}" type="presParOf" srcId="{DCBB4A67-0AFA-40C5-A175-4F82D775C2F5}" destId="{2A7C2142-E035-4917-B579-82C06CD2384D}" srcOrd="2" destOrd="0" presId="urn:microsoft.com/office/officeart/2018/2/layout/IconVerticalSolidList"/>
    <dgm:cxn modelId="{1416CA4C-D13F-47F6-9B2A-E42A8C74E2B7}" type="presParOf" srcId="{DCBB4A67-0AFA-40C5-A175-4F82D775C2F5}" destId="{A3FCE2FE-DE31-432D-95E1-25282AE473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3295B-C83B-453D-940A-346A6EFB4972}">
      <dsp:nvSpPr>
        <dsp:cNvPr id="0" name=""/>
        <dsp:cNvSpPr/>
      </dsp:nvSpPr>
      <dsp:spPr>
        <a:xfrm>
          <a:off x="0" y="1375"/>
          <a:ext cx="8019217" cy="6973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DED67-8F80-4F0A-83A6-7D59A63261A1}">
      <dsp:nvSpPr>
        <dsp:cNvPr id="0" name=""/>
        <dsp:cNvSpPr/>
      </dsp:nvSpPr>
      <dsp:spPr>
        <a:xfrm>
          <a:off x="210939" y="158272"/>
          <a:ext cx="383526" cy="383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58C4C-8C44-41D4-803D-9E0F9FF632A8}">
      <dsp:nvSpPr>
        <dsp:cNvPr id="0" name=""/>
        <dsp:cNvSpPr/>
      </dsp:nvSpPr>
      <dsp:spPr>
        <a:xfrm>
          <a:off x="805404" y="1375"/>
          <a:ext cx="7213812" cy="69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0" tIns="73800" rIns="73800" bIns="73800" numCol="1" spcCol="1270" anchor="ctr" anchorCtr="0">
          <a:noAutofit/>
        </a:bodyPr>
        <a:lstStyle/>
        <a:p>
          <a:pPr marL="0" lvl="0" indent="0" algn="l" defTabSz="844550">
            <a:lnSpc>
              <a:spcPct val="100000"/>
            </a:lnSpc>
            <a:spcBef>
              <a:spcPct val="0"/>
            </a:spcBef>
            <a:spcAft>
              <a:spcPct val="35000"/>
            </a:spcAft>
            <a:buNone/>
          </a:pPr>
          <a:r>
            <a:rPr lang="en-US" sz="1900" kern="1200"/>
            <a:t>Families earning $125k or less can attend a SUNY or CUNY tuition-free</a:t>
          </a:r>
        </a:p>
      </dsp:txBody>
      <dsp:txXfrm>
        <a:off x="805404" y="1375"/>
        <a:ext cx="7213812" cy="697320"/>
      </dsp:txXfrm>
    </dsp:sp>
    <dsp:sp modelId="{C242BDC8-BC11-4A3B-907A-657CA69E1E9C}">
      <dsp:nvSpPr>
        <dsp:cNvPr id="0" name=""/>
        <dsp:cNvSpPr/>
      </dsp:nvSpPr>
      <dsp:spPr>
        <a:xfrm>
          <a:off x="0" y="873026"/>
          <a:ext cx="8019217" cy="6973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F3BF7-4646-4100-9773-4D9C198A5AB2}">
      <dsp:nvSpPr>
        <dsp:cNvPr id="0" name=""/>
        <dsp:cNvSpPr/>
      </dsp:nvSpPr>
      <dsp:spPr>
        <a:xfrm>
          <a:off x="210939" y="1029923"/>
          <a:ext cx="383526" cy="383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54F90-AD2F-4D07-B0D3-E1CABFE77395}">
      <dsp:nvSpPr>
        <dsp:cNvPr id="0" name=""/>
        <dsp:cNvSpPr/>
      </dsp:nvSpPr>
      <dsp:spPr>
        <a:xfrm>
          <a:off x="805404" y="873026"/>
          <a:ext cx="7213812" cy="69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0" tIns="73800" rIns="73800" bIns="73800" numCol="1" spcCol="1270" anchor="ctr" anchorCtr="0">
          <a:noAutofit/>
        </a:bodyPr>
        <a:lstStyle/>
        <a:p>
          <a:pPr marL="0" lvl="0" indent="0" algn="l" defTabSz="844550">
            <a:lnSpc>
              <a:spcPct val="100000"/>
            </a:lnSpc>
            <a:spcBef>
              <a:spcPct val="0"/>
            </a:spcBef>
            <a:spcAft>
              <a:spcPct val="35000"/>
            </a:spcAft>
            <a:buNone/>
          </a:pPr>
          <a:r>
            <a:rPr lang="en-US" sz="1900" kern="1200"/>
            <a:t>Excelsior is a last dollar scholarship</a:t>
          </a:r>
        </a:p>
      </dsp:txBody>
      <dsp:txXfrm>
        <a:off x="805404" y="873026"/>
        <a:ext cx="7213812" cy="697320"/>
      </dsp:txXfrm>
    </dsp:sp>
    <dsp:sp modelId="{15AA3641-53A1-4F8A-BAE2-C35DFC25AF7A}">
      <dsp:nvSpPr>
        <dsp:cNvPr id="0" name=""/>
        <dsp:cNvSpPr/>
      </dsp:nvSpPr>
      <dsp:spPr>
        <a:xfrm>
          <a:off x="0" y="1744676"/>
          <a:ext cx="8019217" cy="6973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82DCE-6516-4771-A47A-4335CB4EF746}">
      <dsp:nvSpPr>
        <dsp:cNvPr id="0" name=""/>
        <dsp:cNvSpPr/>
      </dsp:nvSpPr>
      <dsp:spPr>
        <a:xfrm>
          <a:off x="210939" y="1901573"/>
          <a:ext cx="383526" cy="383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801B2-2A3B-4B1F-BEA6-526B0960BF27}">
      <dsp:nvSpPr>
        <dsp:cNvPr id="0" name=""/>
        <dsp:cNvSpPr/>
      </dsp:nvSpPr>
      <dsp:spPr>
        <a:xfrm>
          <a:off x="805404" y="1744676"/>
          <a:ext cx="7213812" cy="69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0" tIns="73800" rIns="73800" bIns="73800" numCol="1" spcCol="1270" anchor="ctr" anchorCtr="0">
          <a:noAutofit/>
        </a:bodyPr>
        <a:lstStyle/>
        <a:p>
          <a:pPr marL="0" lvl="0" indent="0" algn="l" defTabSz="844550">
            <a:lnSpc>
              <a:spcPct val="100000"/>
            </a:lnSpc>
            <a:spcBef>
              <a:spcPct val="0"/>
            </a:spcBef>
            <a:spcAft>
              <a:spcPct val="35000"/>
            </a:spcAft>
            <a:buNone/>
          </a:pPr>
          <a:r>
            <a:rPr lang="en-US" sz="1900" kern="1200"/>
            <a:t>If tuition is covered by grants and scholarships students would not benefit</a:t>
          </a:r>
        </a:p>
      </dsp:txBody>
      <dsp:txXfrm>
        <a:off x="805404" y="1744676"/>
        <a:ext cx="7213812" cy="697320"/>
      </dsp:txXfrm>
    </dsp:sp>
    <dsp:sp modelId="{3C74B6DB-0C7E-4CDE-B6F8-7F696ABFF1D1}">
      <dsp:nvSpPr>
        <dsp:cNvPr id="0" name=""/>
        <dsp:cNvSpPr/>
      </dsp:nvSpPr>
      <dsp:spPr>
        <a:xfrm>
          <a:off x="0" y="2616326"/>
          <a:ext cx="8019217" cy="6973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EAD3B1-0647-423C-918C-211CCBE5EF8F}">
      <dsp:nvSpPr>
        <dsp:cNvPr id="0" name=""/>
        <dsp:cNvSpPr/>
      </dsp:nvSpPr>
      <dsp:spPr>
        <a:xfrm>
          <a:off x="210939" y="2773223"/>
          <a:ext cx="383526" cy="3835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CE2FE-DE31-432D-95E1-25282AE4730C}">
      <dsp:nvSpPr>
        <dsp:cNvPr id="0" name=""/>
        <dsp:cNvSpPr/>
      </dsp:nvSpPr>
      <dsp:spPr>
        <a:xfrm>
          <a:off x="805404" y="2616326"/>
          <a:ext cx="7213812" cy="69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0" tIns="73800" rIns="73800" bIns="73800" numCol="1" spcCol="1270" anchor="ctr" anchorCtr="0">
          <a:noAutofit/>
        </a:bodyPr>
        <a:lstStyle/>
        <a:p>
          <a:pPr marL="0" lvl="0" indent="0" algn="l" defTabSz="844550">
            <a:lnSpc>
              <a:spcPct val="100000"/>
            </a:lnSpc>
            <a:spcBef>
              <a:spcPct val="0"/>
            </a:spcBef>
            <a:spcAft>
              <a:spcPct val="35000"/>
            </a:spcAft>
            <a:buNone/>
          </a:pPr>
          <a:r>
            <a:rPr lang="en-US" sz="1900" kern="1200"/>
            <a:t>Covers tuition balance after grants and scholarships</a:t>
          </a:r>
        </a:p>
      </dsp:txBody>
      <dsp:txXfrm>
        <a:off x="805404" y="2616326"/>
        <a:ext cx="7213812" cy="6973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2FBED-7FD7-4E0B-B020-F3B6B498FF5E}" type="datetimeFigureOut">
              <a:rPr lang="en-US" smtClean="0"/>
              <a:t>10/24/2025</a:t>
            </a:fld>
            <a:endParaRPr lang="en-US"/>
          </a:p>
        </p:txBody>
      </p:sp>
      <p:sp>
        <p:nvSpPr>
          <p:cNvPr id="4" name="Slide Image Placeholder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34756-651D-45E8-8FD5-3AA54CC4B066}" type="slidenum">
              <a:rPr lang="en-US" smtClean="0"/>
              <a:t>‹#›</a:t>
            </a:fld>
            <a:endParaRPr lang="en-US"/>
          </a:p>
        </p:txBody>
      </p:sp>
    </p:spTree>
    <p:extLst>
      <p:ext uri="{BB962C8B-B14F-4D97-AF65-F5344CB8AC3E}">
        <p14:creationId xmlns:p14="http://schemas.microsoft.com/office/powerpoint/2010/main" val="340389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p:txBody>
      </p:sp>
      <p:sp>
        <p:nvSpPr>
          <p:cNvPr id="4" name="Slide Number Placeholder 3"/>
          <p:cNvSpPr>
            <a:spLocks noGrp="1"/>
          </p:cNvSpPr>
          <p:nvPr>
            <p:ph type="sldNum" sz="quarter" idx="5"/>
          </p:nvPr>
        </p:nvSpPr>
        <p:spPr/>
        <p:txBody>
          <a:bodyPr/>
          <a:lstStyle/>
          <a:p>
            <a:fld id="{23334756-651D-45E8-8FD5-3AA54CC4B066}" type="slidenum">
              <a:rPr lang="en-US" smtClean="0"/>
              <a:t>1</a:t>
            </a:fld>
            <a:endParaRPr lang="en-US"/>
          </a:p>
        </p:txBody>
      </p:sp>
    </p:spTree>
    <p:extLst>
      <p:ext uri="{BB962C8B-B14F-4D97-AF65-F5344CB8AC3E}">
        <p14:creationId xmlns:p14="http://schemas.microsoft.com/office/powerpoint/2010/main" val="273601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graduates attending NYS colleges are eligible to apply for TAP</a:t>
            </a:r>
          </a:p>
          <a:p>
            <a:endParaRPr lang="en-US" dirty="0"/>
          </a:p>
          <a:p>
            <a:r>
              <a:rPr lang="en-US" sz="1200" kern="1200" dirty="0">
                <a:solidFill>
                  <a:schemeClr val="tx1"/>
                </a:solidFill>
                <a:effectLst/>
                <a:latin typeface="+mn-lt"/>
                <a:ea typeface="+mn-ea"/>
                <a:cs typeface="+mn-cs"/>
              </a:rPr>
              <a:t>Title: Financial Aid </a:t>
            </a:r>
            <a:r>
              <a:rPr lang="en-US" sz="1200" kern="1200" dirty="0" err="1">
                <a:solidFill>
                  <a:schemeClr val="tx1"/>
                </a:solidFill>
                <a:effectLst/>
                <a:latin typeface="+mn-lt"/>
                <a:ea typeface="+mn-ea"/>
                <a:cs typeface="+mn-cs"/>
              </a:rPr>
              <a:t>ApplicationsOverview</a:t>
            </a:r>
            <a:r>
              <a:rPr lang="en-US" sz="1200" kern="1200" dirty="0">
                <a:solidFill>
                  <a:schemeClr val="tx1"/>
                </a:solidFill>
                <a:effectLst/>
                <a:latin typeface="+mn-lt"/>
                <a:ea typeface="+mn-ea"/>
                <a:cs typeface="+mn-cs"/>
              </a:rPr>
              <a:t> of FAFSA and SAI details.</a:t>
            </a:r>
          </a:p>
          <a:p>
            <a:r>
              <a:rPr lang="en-US" sz="1200" kern="1200" dirty="0">
                <a:solidFill>
                  <a:schemeClr val="tx1"/>
                </a:solidFill>
                <a:effectLst/>
                <a:latin typeface="+mn-lt"/>
                <a:ea typeface="+mn-ea"/>
                <a:cs typeface="+mn-cs"/>
              </a:rPr>
              <a:t>Key </a:t>
            </a:r>
            <a:r>
              <a:rPr lang="en-US" sz="1200" kern="1200" dirty="0" err="1">
                <a:solidFill>
                  <a:schemeClr val="tx1"/>
                </a:solidFill>
                <a:effectLst/>
                <a:latin typeface="+mn-lt"/>
                <a:ea typeface="+mn-ea"/>
                <a:cs typeface="+mn-cs"/>
              </a:rPr>
              <a:t>Points:SAI</a:t>
            </a:r>
            <a:r>
              <a:rPr lang="en-US" sz="1200" kern="1200" dirty="0">
                <a:solidFill>
                  <a:schemeClr val="tx1"/>
                </a:solidFill>
                <a:effectLst/>
                <a:latin typeface="+mn-lt"/>
                <a:ea typeface="+mn-ea"/>
                <a:cs typeface="+mn-cs"/>
              </a:rPr>
              <a:t> calculated using 2024 taxable/untaxable income, assets of student and parent, family size, and demographics (e.g., marital status).</a:t>
            </a:r>
          </a:p>
          <a:p>
            <a:r>
              <a:rPr lang="en-US" sz="1200" kern="1200" dirty="0">
                <a:solidFill>
                  <a:schemeClr val="tx1"/>
                </a:solidFill>
                <a:effectLst/>
                <a:latin typeface="+mn-lt"/>
                <a:ea typeface="+mn-ea"/>
                <a:cs typeface="+mn-cs"/>
              </a:rPr>
              <a:t>Colleges use SAI to determine aid eligibility.</a:t>
            </a:r>
          </a:p>
          <a:p>
            <a:r>
              <a:rPr lang="en-US" sz="1200" kern="1200" dirty="0">
                <a:solidFill>
                  <a:schemeClr val="tx1"/>
                </a:solidFill>
                <a:effectLst/>
                <a:latin typeface="+mn-lt"/>
                <a:ea typeface="+mn-ea"/>
                <a:cs typeface="+mn-cs"/>
              </a:rPr>
              <a:t>FAFSA opens October 2025 for 2026-2027 year.</a:t>
            </a:r>
          </a:p>
          <a:p>
            <a:r>
              <a:rPr lang="en-US" sz="1200" kern="1200" dirty="0">
                <a:solidFill>
                  <a:schemeClr val="tx1"/>
                </a:solidFill>
                <a:effectLst/>
                <a:latin typeface="+mn-lt"/>
                <a:ea typeface="+mn-ea"/>
                <a:cs typeface="+mn-cs"/>
              </a:rPr>
              <a:t>Re-apply yearly; early filing boosts aid offers and timing.</a:t>
            </a:r>
          </a:p>
          <a:p>
            <a:r>
              <a:rPr lang="en-US" sz="1200" kern="1200" dirty="0">
                <a:solidFill>
                  <a:schemeClr val="tx1"/>
                </a:solidFill>
                <a:effectLst/>
                <a:latin typeface="+mn-lt"/>
                <a:ea typeface="+mn-ea"/>
                <a:cs typeface="+mn-cs"/>
              </a:rPr>
              <a:t>Most colleges set FAFSA priority dates.</a:t>
            </a:r>
          </a:p>
          <a:p>
            <a:r>
              <a:rPr lang="en-US" sz="1200" kern="1200" dirty="0">
                <a:solidFill>
                  <a:schemeClr val="tx1"/>
                </a:solidFill>
                <a:effectLst/>
                <a:latin typeface="+mn-lt"/>
                <a:ea typeface="+mn-ea"/>
                <a:cs typeface="+mn-cs"/>
              </a:rPr>
              <a:t>NYS graduates at NY colleges can apply for TAP.</a:t>
            </a:r>
          </a:p>
          <a:p>
            <a:r>
              <a:rPr lang="en-US" sz="1200" kern="1200" dirty="0">
                <a:solidFill>
                  <a:schemeClr val="tx1"/>
                </a:solidFill>
                <a:effectLst/>
                <a:latin typeface="+mn-lt"/>
                <a:ea typeface="+mn-ea"/>
                <a:cs typeface="+mn-cs"/>
              </a:rPr>
              <a:t>Engage: Encourage early FAFSA filing; ask about priority dates at attendees’ schools.</a:t>
            </a:r>
          </a:p>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11</a:t>
            </a:fld>
            <a:endParaRPr lang="en-US"/>
          </a:p>
        </p:txBody>
      </p:sp>
    </p:spTree>
    <p:extLst>
      <p:ext uri="{BB962C8B-B14F-4D97-AF65-F5344CB8AC3E}">
        <p14:creationId xmlns:p14="http://schemas.microsoft.com/office/powerpoint/2010/main" val="189630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graduates attending NYS colleges are eligible to apply for TAP</a:t>
            </a:r>
          </a:p>
        </p:txBody>
      </p:sp>
      <p:sp>
        <p:nvSpPr>
          <p:cNvPr id="4" name="Slide Number Placeholder 3"/>
          <p:cNvSpPr>
            <a:spLocks noGrp="1"/>
          </p:cNvSpPr>
          <p:nvPr>
            <p:ph type="sldNum" sz="quarter" idx="10"/>
          </p:nvPr>
        </p:nvSpPr>
        <p:spPr/>
        <p:txBody>
          <a:bodyPr/>
          <a:lstStyle/>
          <a:p>
            <a:fld id="{23334756-651D-45E8-8FD5-3AA54CC4B066}" type="slidenum">
              <a:rPr lang="en-US" smtClean="0"/>
              <a:t>12</a:t>
            </a:fld>
            <a:endParaRPr lang="en-US"/>
          </a:p>
        </p:txBody>
      </p:sp>
    </p:spTree>
    <p:extLst>
      <p:ext uri="{BB962C8B-B14F-4D97-AF65-F5344CB8AC3E}">
        <p14:creationId xmlns:p14="http://schemas.microsoft.com/office/powerpoint/2010/main" val="263492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graduates attending NYS colleges are eligible to apply for TAP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Financial Aid Applications Updates on FAFSA consent and need analysis.</a:t>
            </a:r>
          </a:p>
          <a:p>
            <a:r>
              <a:rPr lang="en-US" sz="1200" kern="1200" dirty="0">
                <a:solidFill>
                  <a:schemeClr val="tx1"/>
                </a:solidFill>
                <a:effectLst/>
                <a:latin typeface="+mn-lt"/>
                <a:ea typeface="+mn-ea"/>
                <a:cs typeface="+mn-cs"/>
              </a:rPr>
              <a:t>Key Points: Students, spouses, parents, stepparents must consent in FAFSA’s new Consent to Retrieve and Disclose Federal Tax Information section for SAI calculation.</a:t>
            </a:r>
          </a:p>
          <a:p>
            <a:r>
              <a:rPr lang="en-US" sz="1200" kern="1200" dirty="0">
                <a:solidFill>
                  <a:schemeClr val="tx1"/>
                </a:solidFill>
                <a:effectLst/>
                <a:latin typeface="+mn-lt"/>
                <a:ea typeface="+mn-ea"/>
                <a:cs typeface="+mn-cs"/>
              </a:rPr>
              <a:t>If consent is missing, form submits, but SAI won’t be calculated.</a:t>
            </a:r>
          </a:p>
          <a:p>
            <a:r>
              <a:rPr lang="en-US" sz="1200" kern="1200" dirty="0">
                <a:solidFill>
                  <a:schemeClr val="tx1"/>
                </a:solidFill>
                <a:effectLst/>
                <a:latin typeface="+mn-lt"/>
                <a:ea typeface="+mn-ea"/>
                <a:cs typeface="+mn-cs"/>
              </a:rPr>
              <a:t>New need analysis: Removes family members in college, sets minimum SAI of -$1,500, adds separate Pell Grant criteria, includes child support, and considers small business/farm assets.</a:t>
            </a:r>
          </a:p>
          <a:p>
            <a:r>
              <a:rPr lang="en-US" sz="1200" kern="1200" dirty="0">
                <a:solidFill>
                  <a:schemeClr val="tx1"/>
                </a:solidFill>
                <a:effectLst/>
                <a:latin typeface="+mn-lt"/>
                <a:ea typeface="+mn-ea"/>
                <a:cs typeface="+mn-cs"/>
              </a:rPr>
              <a:t>Engage: Ask if attendees have questions about the new FAFSA process or consent requirements.</a:t>
            </a:r>
          </a:p>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13</a:t>
            </a:fld>
            <a:endParaRPr lang="en-US"/>
          </a:p>
        </p:txBody>
      </p:sp>
    </p:spTree>
    <p:extLst>
      <p:ext uri="{BB962C8B-B14F-4D97-AF65-F5344CB8AC3E}">
        <p14:creationId xmlns:p14="http://schemas.microsoft.com/office/powerpoint/2010/main" val="355290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graduates attending NYS colleges are eligible to apply for TAP</a:t>
            </a:r>
          </a:p>
          <a:p>
            <a:endParaRPr lang="en-US" dirty="0"/>
          </a:p>
          <a:p>
            <a:r>
              <a:rPr lang="en-US" sz="1200" kern="1200" dirty="0">
                <a:solidFill>
                  <a:schemeClr val="tx1"/>
                </a:solidFill>
                <a:effectLst/>
                <a:latin typeface="+mn-lt"/>
                <a:ea typeface="+mn-ea"/>
                <a:cs typeface="+mn-cs"/>
              </a:rPr>
              <a:t>Title: Who is the Parent on the FAFSA? Defines which parents’ info is required.</a:t>
            </a:r>
          </a:p>
          <a:p>
            <a:r>
              <a:rPr lang="en-US" sz="1200" kern="1200" dirty="0">
                <a:solidFill>
                  <a:schemeClr val="tx1"/>
                </a:solidFill>
                <a:effectLst/>
                <a:latin typeface="+mn-lt"/>
                <a:ea typeface="+mn-ea"/>
                <a:cs typeface="+mn-cs"/>
              </a:rPr>
              <a:t>Key Points: Include Biological or Adoptive Parent(s).</a:t>
            </a:r>
          </a:p>
          <a:p>
            <a:r>
              <a:rPr lang="en-US" sz="1200" kern="1200" dirty="0">
                <a:solidFill>
                  <a:schemeClr val="tx1"/>
                </a:solidFill>
                <a:effectLst/>
                <a:latin typeface="+mn-lt"/>
                <a:ea typeface="+mn-ea"/>
                <a:cs typeface="+mn-cs"/>
              </a:rPr>
              <a:t>If unmarried but living together, report BOTH parents.</a:t>
            </a:r>
          </a:p>
          <a:p>
            <a:r>
              <a:rPr lang="en-US" sz="1200" kern="1200" dirty="0">
                <a:solidFill>
                  <a:schemeClr val="tx1"/>
                </a:solidFill>
                <a:effectLst/>
                <a:latin typeface="+mn-lt"/>
                <a:ea typeface="+mn-ea"/>
                <a:cs typeface="+mn-cs"/>
              </a:rPr>
              <a:t>If divorced, report parent who provided most financial support in last 12 months.</a:t>
            </a:r>
          </a:p>
          <a:p>
            <a:r>
              <a:rPr lang="en-US" sz="1200" kern="1200" dirty="0">
                <a:solidFill>
                  <a:schemeClr val="tx1"/>
                </a:solidFill>
                <a:effectLst/>
                <a:latin typeface="+mn-lt"/>
                <a:ea typeface="+mn-ea"/>
                <a:cs typeface="+mn-cs"/>
              </a:rPr>
              <a:t>Include Step-parent info, regardless of agreements.</a:t>
            </a:r>
          </a:p>
          <a:p>
            <a:r>
              <a:rPr lang="en-US" sz="1200" kern="1200" dirty="0">
                <a:solidFill>
                  <a:schemeClr val="tx1"/>
                </a:solidFill>
                <a:effectLst/>
                <a:latin typeface="+mn-lt"/>
                <a:ea typeface="+mn-ea"/>
                <a:cs typeface="+mn-cs"/>
              </a:rPr>
              <a:t>Engage: Ask if attendees have questions about parent reporting; clarify with examples.</a:t>
            </a:r>
          </a:p>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14</a:t>
            </a:fld>
            <a:endParaRPr lang="en-US"/>
          </a:p>
        </p:txBody>
      </p:sp>
    </p:spTree>
    <p:extLst>
      <p:ext uri="{BB962C8B-B14F-4D97-AF65-F5344CB8AC3E}">
        <p14:creationId xmlns:p14="http://schemas.microsoft.com/office/powerpoint/2010/main" val="3026540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Title: Verification Introduction to FAFSA verification process.</a:t>
            </a:r>
          </a:p>
          <a:p>
            <a:r>
              <a:rPr lang="en-US" sz="1200" kern="1200" dirty="0">
                <a:solidFill>
                  <a:schemeClr val="tx1"/>
                </a:solidFill>
                <a:effectLst/>
                <a:latin typeface="+mn-lt"/>
                <a:ea typeface="+mn-ea"/>
                <a:cs typeface="+mn-cs"/>
              </a:rPr>
              <a:t>What Is Verification? A process where colleges or the Department of Education reviews FAFSA data for accuracy.</a:t>
            </a:r>
          </a:p>
          <a:p>
            <a:r>
              <a:rPr lang="en-US" sz="1200" kern="1200" dirty="0">
                <a:solidFill>
                  <a:schemeClr val="tx1"/>
                </a:solidFill>
                <a:effectLst/>
                <a:latin typeface="+mn-lt"/>
                <a:ea typeface="+mn-ea"/>
                <a:cs typeface="+mn-cs"/>
              </a:rPr>
              <a:t>Ensures income, assets, and family info match IRS records or other documents.</a:t>
            </a:r>
          </a:p>
          <a:p>
            <a:r>
              <a:rPr lang="en-US" sz="1200" kern="1200" dirty="0">
                <a:solidFill>
                  <a:schemeClr val="tx1"/>
                </a:solidFill>
                <a:effectLst/>
                <a:latin typeface="+mn-lt"/>
                <a:ea typeface="+mn-ea"/>
                <a:cs typeface="+mn-cs"/>
              </a:rPr>
              <a:t>Why Is It Required? Prevents fraud and ensures fair aid distribution.</a:t>
            </a:r>
          </a:p>
          <a:p>
            <a:r>
              <a:rPr lang="en-US" sz="1200" kern="1200" dirty="0">
                <a:solidFill>
                  <a:schemeClr val="tx1"/>
                </a:solidFill>
                <a:effectLst/>
                <a:latin typeface="+mn-lt"/>
                <a:ea typeface="+mn-ea"/>
                <a:cs typeface="+mn-cs"/>
              </a:rPr>
              <a:t>Required if selected randomly or if discrepancies (e.g., mismatched income, incomplete data) are detected.</a:t>
            </a:r>
          </a:p>
          <a:p>
            <a:r>
              <a:rPr lang="en-US" sz="1200" kern="1200" dirty="0">
                <a:solidFill>
                  <a:schemeClr val="tx1"/>
                </a:solidFill>
                <a:effectLst/>
                <a:latin typeface="+mn-lt"/>
                <a:ea typeface="+mn-ea"/>
                <a:cs typeface="+mn-cs"/>
              </a:rPr>
              <a:t>Causes of Verification: Random selection by federal processor.</a:t>
            </a:r>
          </a:p>
          <a:p>
            <a:r>
              <a:rPr lang="en-US" sz="1200" kern="1200" dirty="0">
                <a:solidFill>
                  <a:schemeClr val="tx1"/>
                </a:solidFill>
                <a:effectLst/>
                <a:latin typeface="+mn-lt"/>
                <a:ea typeface="+mn-ea"/>
                <a:cs typeface="+mn-cs"/>
              </a:rPr>
              <a:t>Inconsistencies in FAFSA data (e.g., income vs. tax returns).</a:t>
            </a:r>
          </a:p>
          <a:p>
            <a:r>
              <a:rPr lang="en-US" sz="1200" kern="1200" dirty="0">
                <a:solidFill>
                  <a:schemeClr val="tx1"/>
                </a:solidFill>
                <a:effectLst/>
                <a:latin typeface="+mn-lt"/>
                <a:ea typeface="+mn-ea"/>
                <a:cs typeface="+mn-cs"/>
              </a:rPr>
              <a:t>Estimated income or missing signatures.</a:t>
            </a:r>
          </a:p>
          <a:p>
            <a:r>
              <a:rPr lang="en-US" sz="1200" kern="1200" dirty="0">
                <a:solidFill>
                  <a:schemeClr val="tx1"/>
                </a:solidFill>
                <a:effectLst/>
                <a:latin typeface="+mn-lt"/>
                <a:ea typeface="+mn-ea"/>
                <a:cs typeface="+mn-cs"/>
              </a:rPr>
              <a:t>Changes in household size or marital status.</a:t>
            </a:r>
          </a:p>
          <a:p>
            <a:r>
              <a:rPr lang="en-US" sz="1200" kern="1200" dirty="0">
                <a:solidFill>
                  <a:schemeClr val="tx1"/>
                </a:solidFill>
                <a:effectLst/>
                <a:latin typeface="+mn-lt"/>
                <a:ea typeface="+mn-ea"/>
                <a:cs typeface="+mn-cs"/>
              </a:rPr>
              <a:t>Engage: Ask if anyone’s FAFSA was flagged; explain next steps (e.g., providing documents) if needed.</a:t>
            </a:r>
          </a:p>
          <a:p>
            <a:endParaRPr lang="en-US" dirty="0"/>
          </a:p>
        </p:txBody>
      </p:sp>
      <p:sp>
        <p:nvSpPr>
          <p:cNvPr id="4" name="Slide Number Placeholder 3"/>
          <p:cNvSpPr>
            <a:spLocks noGrp="1"/>
          </p:cNvSpPr>
          <p:nvPr>
            <p:ph type="sldNum" sz="quarter" idx="5"/>
          </p:nvPr>
        </p:nvSpPr>
        <p:spPr/>
        <p:txBody>
          <a:bodyPr/>
          <a:lstStyle/>
          <a:p>
            <a:fld id="{23334756-651D-45E8-8FD5-3AA54CC4B066}" type="slidenum">
              <a:rPr lang="en-US" smtClean="0"/>
              <a:t>15</a:t>
            </a:fld>
            <a:endParaRPr lang="en-US"/>
          </a:p>
        </p:txBody>
      </p:sp>
    </p:spTree>
    <p:extLst>
      <p:ext uri="{BB962C8B-B14F-4D97-AF65-F5344CB8AC3E}">
        <p14:creationId xmlns:p14="http://schemas.microsoft.com/office/powerpoint/2010/main" val="375357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format used at most of</a:t>
            </a:r>
            <a:r>
              <a:rPr lang="en-US" baseline="0" dirty="0"/>
              <a:t> the </a:t>
            </a:r>
            <a:r>
              <a:rPr lang="en-US" dirty="0"/>
              <a:t>64 SUNY campuses and community</a:t>
            </a:r>
            <a:r>
              <a:rPr lang="en-US" baseline="0" dirty="0"/>
              <a:t> colleges.</a:t>
            </a:r>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16</a:t>
            </a:fld>
            <a:endParaRPr lang="en-US"/>
          </a:p>
        </p:txBody>
      </p:sp>
    </p:spTree>
    <p:extLst>
      <p:ext uri="{BB962C8B-B14F-4D97-AF65-F5344CB8AC3E}">
        <p14:creationId xmlns:p14="http://schemas.microsoft.com/office/powerpoint/2010/main" val="3180213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cost or net price is the number that you should use to compare college costs (it excludes</a:t>
            </a:r>
            <a:r>
              <a:rPr lang="en-US" baseline="0" dirty="0"/>
              <a:t> loans)</a:t>
            </a:r>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17</a:t>
            </a:fld>
            <a:endParaRPr lang="en-US"/>
          </a:p>
        </p:txBody>
      </p:sp>
    </p:spTree>
    <p:extLst>
      <p:ext uri="{BB962C8B-B14F-4D97-AF65-F5344CB8AC3E}">
        <p14:creationId xmlns:p14="http://schemas.microsoft.com/office/powerpoint/2010/main" val="233397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financial aid offices of the colleges</a:t>
            </a:r>
            <a:r>
              <a:rPr lang="en-US" baseline="0" dirty="0"/>
              <a:t> you are most likely to attend to discuss this.</a:t>
            </a:r>
          </a:p>
          <a:p>
            <a:endParaRPr lang="en-US" baseline="0" dirty="0"/>
          </a:p>
          <a:p>
            <a:pPr rtl="0"/>
            <a:r>
              <a:rPr lang="en-US" sz="1200" u="none" strike="noStrike" kern="1200" dirty="0">
                <a:solidFill>
                  <a:schemeClr val="tx1"/>
                </a:solidFill>
                <a:effectLst/>
                <a:latin typeface="+mn-lt"/>
                <a:ea typeface="+mn-ea"/>
                <a:cs typeface="+mn-cs"/>
              </a:rPr>
              <a:t>Title: What If Your Finances Change?</a:t>
            </a:r>
          </a:p>
          <a:p>
            <a:pPr lvl="1" rtl="0"/>
            <a:r>
              <a:rPr lang="en-US" sz="1200" u="none" strike="noStrike" kern="1200" dirty="0">
                <a:solidFill>
                  <a:schemeClr val="tx1"/>
                </a:solidFill>
                <a:effectLst/>
                <a:latin typeface="+mn-lt"/>
                <a:ea typeface="+mn-ea"/>
                <a:cs typeface="+mn-cs"/>
              </a:rPr>
              <a:t>Addresses financial changes affecting aid eligibility.</a:t>
            </a:r>
          </a:p>
          <a:p>
            <a:pPr rtl="0"/>
            <a:r>
              <a:rPr lang="en-US" sz="1200" u="none" strike="noStrike" kern="1200" dirty="0">
                <a:solidFill>
                  <a:schemeClr val="tx1"/>
                </a:solidFill>
                <a:effectLst/>
                <a:latin typeface="+mn-lt"/>
                <a:ea typeface="+mn-ea"/>
                <a:cs typeface="+mn-cs"/>
              </a:rPr>
              <a:t>Key Scenarios:</a:t>
            </a:r>
          </a:p>
          <a:p>
            <a:pPr lvl="1" rtl="0"/>
            <a:r>
              <a:rPr lang="en-US" sz="1200" u="none" strike="noStrike" kern="1200" dirty="0">
                <a:solidFill>
                  <a:schemeClr val="tx1"/>
                </a:solidFill>
                <a:effectLst/>
                <a:latin typeface="+mn-lt"/>
                <a:ea typeface="+mn-ea"/>
                <a:cs typeface="+mn-cs"/>
              </a:rPr>
              <a:t>Job loss or income reduction.</a:t>
            </a:r>
          </a:p>
          <a:p>
            <a:pPr lvl="1" rtl="0"/>
            <a:r>
              <a:rPr lang="en-US" sz="1200" u="none" strike="noStrike" kern="1200" dirty="0">
                <a:solidFill>
                  <a:schemeClr val="tx1"/>
                </a:solidFill>
                <a:effectLst/>
                <a:latin typeface="+mn-lt"/>
                <a:ea typeface="+mn-ea"/>
                <a:cs typeface="+mn-cs"/>
              </a:rPr>
              <a:t>Divorce or death of parent.</a:t>
            </a:r>
          </a:p>
          <a:p>
            <a:pPr lvl="1" rtl="0"/>
            <a:r>
              <a:rPr lang="en-US" sz="1200" u="none" strike="noStrike" kern="1200" dirty="0">
                <a:solidFill>
                  <a:schemeClr val="tx1"/>
                </a:solidFill>
                <a:effectLst/>
                <a:latin typeface="+mn-lt"/>
                <a:ea typeface="+mn-ea"/>
                <a:cs typeface="+mn-cs"/>
              </a:rPr>
              <a:t>Extraordinary family expense.</a:t>
            </a:r>
          </a:p>
          <a:p>
            <a:pPr rtl="0"/>
            <a:r>
              <a:rPr lang="en-US" sz="1200" u="none" strike="noStrike" kern="1200" dirty="0">
                <a:solidFill>
                  <a:schemeClr val="tx1"/>
                </a:solidFill>
                <a:effectLst/>
                <a:latin typeface="+mn-lt"/>
                <a:ea typeface="+mn-ea"/>
                <a:cs typeface="+mn-cs"/>
              </a:rPr>
              <a:t>Professional Judgment (PJ) Process:</a:t>
            </a:r>
          </a:p>
          <a:p>
            <a:pPr lvl="1" rtl="0"/>
            <a:r>
              <a:rPr lang="en-US" sz="1200" u="none" strike="noStrike" kern="1200" dirty="0">
                <a:solidFill>
                  <a:schemeClr val="tx1"/>
                </a:solidFill>
                <a:effectLst/>
                <a:latin typeface="+mn-lt"/>
                <a:ea typeface="+mn-ea"/>
                <a:cs typeface="+mn-cs"/>
              </a:rPr>
              <a:t>Allows colleges to adjust aid based on significant financial changes.</a:t>
            </a:r>
          </a:p>
          <a:p>
            <a:pPr lvl="1" rtl="0"/>
            <a:r>
              <a:rPr lang="en-US" sz="1200" u="none" strike="noStrike" kern="1200" dirty="0">
                <a:solidFill>
                  <a:schemeClr val="tx1"/>
                </a:solidFill>
                <a:effectLst/>
                <a:latin typeface="+mn-lt"/>
                <a:ea typeface="+mn-ea"/>
                <a:cs typeface="+mn-cs"/>
              </a:rPr>
              <a:t>Requires submitting documentation (e.g., termination letter, medical bills, court documents) to financial aid office.</a:t>
            </a:r>
          </a:p>
          <a:p>
            <a:pPr lvl="1" rtl="0"/>
            <a:r>
              <a:rPr lang="en-US" sz="1200" u="none" strike="noStrike" kern="1200" dirty="0">
                <a:solidFill>
                  <a:schemeClr val="tx1"/>
                </a:solidFill>
                <a:effectLst/>
                <a:latin typeface="+mn-lt"/>
                <a:ea typeface="+mn-ea"/>
                <a:cs typeface="+mn-cs"/>
              </a:rPr>
              <a:t>PJ can revise SAI or increase aid (e.g., Pell Grant, loans) if circumstances are verified.</a:t>
            </a:r>
          </a:p>
          <a:p>
            <a:pPr lvl="1" rtl="0"/>
            <a:r>
              <a:rPr lang="en-US" sz="1200" u="none" strike="noStrike" kern="1200" dirty="0">
                <a:solidFill>
                  <a:schemeClr val="tx1"/>
                </a:solidFill>
                <a:effectLst/>
                <a:latin typeface="+mn-lt"/>
                <a:ea typeface="+mn-ea"/>
                <a:cs typeface="+mn-cs"/>
              </a:rPr>
              <a:t>Must be requested annually; decisions vary by school.</a:t>
            </a:r>
          </a:p>
          <a:p>
            <a:pPr rtl="0"/>
            <a:r>
              <a:rPr lang="en-US" sz="1200" u="none" strike="noStrike" kern="1200" dirty="0">
                <a:solidFill>
                  <a:schemeClr val="tx1"/>
                </a:solidFill>
                <a:effectLst/>
                <a:latin typeface="+mn-lt"/>
                <a:ea typeface="+mn-ea"/>
                <a:cs typeface="+mn-cs"/>
              </a:rPr>
              <a:t>Engage: Ask if anyone experienced these changes; encourage contacting their aid office for PJ review.</a:t>
            </a:r>
          </a:p>
          <a:p>
            <a:pPr rtl="0"/>
            <a:r>
              <a:rPr lang="en-US" sz="1200" kern="1200" dirty="0">
                <a:solidFill>
                  <a:schemeClr val="tx1"/>
                </a:solidFill>
                <a:effectLst/>
                <a:latin typeface="+mn-lt"/>
                <a:ea typeface="+mn-ea"/>
                <a:cs typeface="+mn-cs"/>
              </a:rPr>
              <a:t>Explain PJ documentation</a:t>
            </a:r>
          </a:p>
          <a:p>
            <a:pPr rtl="0"/>
            <a:r>
              <a:rPr lang="en-US" sz="1200" kern="1200" dirty="0">
                <a:solidFill>
                  <a:schemeClr val="tx1"/>
                </a:solidFill>
                <a:effectLst/>
                <a:latin typeface="+mn-lt"/>
                <a:ea typeface="+mn-ea"/>
                <a:cs typeface="+mn-cs"/>
              </a:rPr>
              <a:t>FAFSA appeal process</a:t>
            </a:r>
          </a:p>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18</a:t>
            </a:fld>
            <a:endParaRPr lang="en-US"/>
          </a:p>
        </p:txBody>
      </p:sp>
    </p:spTree>
    <p:extLst>
      <p:ext uri="{BB962C8B-B14F-4D97-AF65-F5344CB8AC3E}">
        <p14:creationId xmlns:p14="http://schemas.microsoft.com/office/powerpoint/2010/main" val="202436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u="none" strike="noStrike" kern="1200" dirty="0">
                <a:solidFill>
                  <a:schemeClr val="tx1"/>
                </a:solidFill>
                <a:effectLst/>
                <a:latin typeface="+mn-lt"/>
                <a:ea typeface="+mn-ea"/>
                <a:cs typeface="+mn-cs"/>
              </a:rPr>
              <a:t>Title: What Is the Excelsior Scholarship?</a:t>
            </a:r>
          </a:p>
          <a:p>
            <a:pPr lvl="1" rtl="0"/>
            <a:r>
              <a:rPr lang="en-US" sz="1200" u="none" strike="noStrike" kern="1200" dirty="0">
                <a:solidFill>
                  <a:schemeClr val="tx1"/>
                </a:solidFill>
                <a:effectLst/>
                <a:latin typeface="+mn-lt"/>
                <a:ea typeface="+mn-ea"/>
                <a:cs typeface="+mn-cs"/>
              </a:rPr>
              <a:t>Overview of the NY tuition-free program.</a:t>
            </a:r>
          </a:p>
          <a:p>
            <a:pPr rtl="0"/>
            <a:r>
              <a:rPr lang="en-US" sz="1200" u="none" strike="noStrike" kern="1200" dirty="0">
                <a:solidFill>
                  <a:schemeClr val="tx1"/>
                </a:solidFill>
                <a:effectLst/>
                <a:latin typeface="+mn-lt"/>
                <a:ea typeface="+mn-ea"/>
                <a:cs typeface="+mn-cs"/>
              </a:rPr>
              <a:t>Key Points:</a:t>
            </a:r>
          </a:p>
          <a:p>
            <a:pPr lvl="1" rtl="0"/>
            <a:r>
              <a:rPr lang="en-US" sz="1200" u="none" strike="noStrike" kern="1200" dirty="0">
                <a:solidFill>
                  <a:schemeClr val="tx1"/>
                </a:solidFill>
                <a:effectLst/>
                <a:latin typeface="+mn-lt"/>
                <a:ea typeface="+mn-ea"/>
                <a:cs typeface="+mn-cs"/>
              </a:rPr>
              <a:t>Families earning $125k or less can attend SUNY or CUNY tuition-free.</a:t>
            </a:r>
          </a:p>
          <a:p>
            <a:pPr lvl="1" rtl="0"/>
            <a:r>
              <a:rPr lang="en-US" sz="1200" u="none" strike="noStrike" kern="1200" dirty="0">
                <a:solidFill>
                  <a:schemeClr val="tx1"/>
                </a:solidFill>
                <a:effectLst/>
                <a:latin typeface="+mn-lt"/>
                <a:ea typeface="+mn-ea"/>
                <a:cs typeface="+mn-cs"/>
              </a:rPr>
              <a:t>Excelsior is a "last dollar" scholarship, covering remaining tuition after grants/scholarships.</a:t>
            </a:r>
          </a:p>
          <a:p>
            <a:pPr lvl="1" rtl="0"/>
            <a:r>
              <a:rPr lang="en-US" sz="1200" u="none" strike="noStrike" kern="1200" dirty="0">
                <a:solidFill>
                  <a:schemeClr val="tx1"/>
                </a:solidFill>
                <a:effectLst/>
                <a:latin typeface="+mn-lt"/>
                <a:ea typeface="+mn-ea"/>
                <a:cs typeface="+mn-cs"/>
              </a:rPr>
              <a:t>If tuition is fully covered by other aid, students don’t benefit.</a:t>
            </a:r>
          </a:p>
          <a:p>
            <a:pPr lvl="1" rtl="0"/>
            <a:r>
              <a:rPr lang="en-US" sz="1200" u="none" strike="noStrike" kern="1200" dirty="0">
                <a:solidFill>
                  <a:schemeClr val="tx1"/>
                </a:solidFill>
                <a:effectLst/>
                <a:latin typeface="+mn-lt"/>
                <a:ea typeface="+mn-ea"/>
                <a:cs typeface="+mn-cs"/>
              </a:rPr>
              <a:t>Covers tuition balance after grants and scholarships are applied.</a:t>
            </a:r>
          </a:p>
          <a:p>
            <a:pPr rtl="0"/>
            <a:r>
              <a:rPr lang="en-US" sz="1200" u="none" strike="noStrike" kern="1200" dirty="0">
                <a:solidFill>
                  <a:schemeClr val="tx1"/>
                </a:solidFill>
                <a:effectLst/>
                <a:latin typeface="+mn-lt"/>
                <a:ea typeface="+mn-ea"/>
                <a:cs typeface="+mn-cs"/>
              </a:rPr>
              <a:t>Engage: Ask if attendees’ families qualify; encourage checking eligibility on ny.gov.</a:t>
            </a:r>
          </a:p>
          <a:p>
            <a:pPr rtl="0"/>
            <a:r>
              <a:rPr lang="en-US" sz="1200" kern="1200" dirty="0">
                <a:solidFill>
                  <a:schemeClr val="tx1"/>
                </a:solidFill>
                <a:effectLst/>
                <a:latin typeface="+mn-lt"/>
                <a:ea typeface="+mn-ea"/>
                <a:cs typeface="+mn-cs"/>
              </a:rPr>
              <a:t>Explain eligibility details</a:t>
            </a:r>
          </a:p>
          <a:p>
            <a:pPr rtl="0"/>
            <a:r>
              <a:rPr lang="en-US" sz="1200" kern="1200" dirty="0">
                <a:solidFill>
                  <a:schemeClr val="tx1"/>
                </a:solidFill>
                <a:effectLst/>
                <a:latin typeface="+mn-lt"/>
                <a:ea typeface="+mn-ea"/>
                <a:cs typeface="+mn-cs"/>
              </a:rPr>
              <a:t>Other state scholarships</a:t>
            </a:r>
          </a:p>
          <a:p>
            <a:endParaRPr lang="en-US" dirty="0"/>
          </a:p>
        </p:txBody>
      </p:sp>
      <p:sp>
        <p:nvSpPr>
          <p:cNvPr id="4" name="Slide Number Placeholder 3"/>
          <p:cNvSpPr>
            <a:spLocks noGrp="1"/>
          </p:cNvSpPr>
          <p:nvPr>
            <p:ph type="sldNum" sz="quarter" idx="5"/>
          </p:nvPr>
        </p:nvSpPr>
        <p:spPr/>
        <p:txBody>
          <a:bodyPr/>
          <a:lstStyle/>
          <a:p>
            <a:fld id="{23334756-651D-45E8-8FD5-3AA54CC4B066}" type="slidenum">
              <a:rPr lang="en-US" smtClean="0"/>
              <a:t>19</a:t>
            </a:fld>
            <a:endParaRPr lang="en-US"/>
          </a:p>
        </p:txBody>
      </p:sp>
    </p:spTree>
    <p:extLst>
      <p:ext uri="{BB962C8B-B14F-4D97-AF65-F5344CB8AC3E}">
        <p14:creationId xmlns:p14="http://schemas.microsoft.com/office/powerpoint/2010/main" val="1971693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Shows how aid affects Excelsior eligibility (fall and spring combined).</a:t>
            </a:r>
          </a:p>
          <a:p>
            <a:r>
              <a:rPr lang="en-US" sz="1200" kern="1200" dirty="0">
                <a:solidFill>
                  <a:schemeClr val="tx1"/>
                </a:solidFill>
                <a:effectLst/>
                <a:latin typeface="+mn-lt"/>
                <a:ea typeface="+mn-ea"/>
                <a:cs typeface="+mn-cs"/>
              </a:rPr>
              <a:t>Examples: Student receives $11,000 in Pell, TAP, or other grants:</a:t>
            </a:r>
          </a:p>
          <a:p>
            <a:pPr lvl="1"/>
            <a:r>
              <a:rPr lang="en-US" sz="1200" kern="1200" dirty="0">
                <a:solidFill>
                  <a:schemeClr val="tx1"/>
                </a:solidFill>
                <a:effectLst/>
                <a:latin typeface="+mn-lt"/>
                <a:ea typeface="+mn-ea"/>
                <a:cs typeface="+mn-cs"/>
              </a:rPr>
              <a:t>$7,070 (tuition) - $11,000 = -$3,930 (negative); Not eligible for Excelsior.</a:t>
            </a:r>
          </a:p>
          <a:p>
            <a:r>
              <a:rPr lang="en-US" sz="1200" kern="1200" dirty="0">
                <a:solidFill>
                  <a:schemeClr val="tx1"/>
                </a:solidFill>
                <a:effectLst/>
                <a:latin typeface="+mn-lt"/>
                <a:ea typeface="+mn-ea"/>
                <a:cs typeface="+mn-cs"/>
              </a:rPr>
              <a:t>Student receives $2,000 in Pell, TAP, or other grants:</a:t>
            </a:r>
          </a:p>
          <a:p>
            <a:pPr lvl="1"/>
            <a:r>
              <a:rPr lang="en-US" sz="1200" kern="1200" dirty="0">
                <a:solidFill>
                  <a:schemeClr val="tx1"/>
                </a:solidFill>
                <a:effectLst/>
                <a:latin typeface="+mn-lt"/>
                <a:ea typeface="+mn-ea"/>
                <a:cs typeface="+mn-cs"/>
              </a:rPr>
              <a:t>$7,070 - $2,000 = $5,070; Eligible for $5,070 Excelsior ($2,535/semester).</a:t>
            </a:r>
          </a:p>
          <a:p>
            <a:r>
              <a:rPr lang="en-US" sz="1200" kern="1200" dirty="0">
                <a:solidFill>
                  <a:schemeClr val="tx1"/>
                </a:solidFill>
                <a:effectLst/>
                <a:latin typeface="+mn-lt"/>
                <a:ea typeface="+mn-ea"/>
                <a:cs typeface="+mn-cs"/>
              </a:rPr>
              <a:t>Student receives $6,895 in Pell, TAP, or other grants:</a:t>
            </a:r>
          </a:p>
          <a:p>
            <a:pPr lvl="1"/>
            <a:r>
              <a:rPr lang="en-US" sz="1200" kern="1200" dirty="0">
                <a:solidFill>
                  <a:schemeClr val="tx1"/>
                </a:solidFill>
                <a:effectLst/>
                <a:latin typeface="+mn-lt"/>
                <a:ea typeface="+mn-ea"/>
                <a:cs typeface="+mn-cs"/>
              </a:rPr>
              <a:t>$7,070 - $6,895 = $175; Eligible for $175 Excelsior ($87.50/semester).</a:t>
            </a:r>
          </a:p>
          <a:p>
            <a:r>
              <a:rPr lang="en-US" sz="1200" kern="1200" dirty="0">
                <a:solidFill>
                  <a:schemeClr val="tx1"/>
                </a:solidFill>
                <a:effectLst/>
                <a:latin typeface="+mn-lt"/>
                <a:ea typeface="+mn-ea"/>
                <a:cs typeface="+mn-cs"/>
              </a:rPr>
              <a:t>Student receives $0 in Pell, TAP, or other grants:</a:t>
            </a:r>
          </a:p>
          <a:p>
            <a:pPr lvl="1"/>
            <a:r>
              <a:rPr lang="en-US" sz="1200" kern="1200" dirty="0">
                <a:solidFill>
                  <a:schemeClr val="tx1"/>
                </a:solidFill>
                <a:effectLst/>
                <a:latin typeface="+mn-lt"/>
                <a:ea typeface="+mn-ea"/>
                <a:cs typeface="+mn-cs"/>
              </a:rPr>
              <a:t>$7,070 - $0 = $7,070; Eligible for $7,070 Excelsior ($3,535/semester).</a:t>
            </a:r>
          </a:p>
          <a:p>
            <a:r>
              <a:rPr lang="en-US" sz="1200" kern="1200" dirty="0">
                <a:solidFill>
                  <a:schemeClr val="tx1"/>
                </a:solidFill>
                <a:effectLst/>
                <a:latin typeface="+mn-lt"/>
                <a:ea typeface="+mn-ea"/>
                <a:cs typeface="+mn-cs"/>
              </a:rPr>
              <a:t>Key Points: Excelsior covers remaining tuition after other grants.</a:t>
            </a:r>
          </a:p>
          <a:p>
            <a:r>
              <a:rPr lang="en-US" sz="1200" kern="1200" dirty="0">
                <a:solidFill>
                  <a:schemeClr val="tx1"/>
                </a:solidFill>
                <a:effectLst/>
                <a:latin typeface="+mn-lt"/>
                <a:ea typeface="+mn-ea"/>
                <a:cs typeface="+mn-cs"/>
              </a:rPr>
              <a:t>Negative balance disqualifies; full tuition gap qualifies.</a:t>
            </a:r>
          </a:p>
          <a:p>
            <a:r>
              <a:rPr lang="en-US" sz="1200" kern="1200" dirty="0">
                <a:solidFill>
                  <a:schemeClr val="tx1"/>
                </a:solidFill>
                <a:effectLst/>
                <a:latin typeface="+mn-lt"/>
                <a:ea typeface="+mn-ea"/>
                <a:cs typeface="+mn-cs"/>
              </a:rPr>
              <a:t>Engage: Ask if attendees have questions about calculating their eligibility.</a:t>
            </a:r>
          </a:p>
          <a:p>
            <a:endParaRPr lang="en-US" dirty="0"/>
          </a:p>
        </p:txBody>
      </p:sp>
      <p:sp>
        <p:nvSpPr>
          <p:cNvPr id="4" name="Slide Number Placeholder 3"/>
          <p:cNvSpPr>
            <a:spLocks noGrp="1"/>
          </p:cNvSpPr>
          <p:nvPr>
            <p:ph type="sldNum" sz="quarter" idx="5"/>
          </p:nvPr>
        </p:nvSpPr>
        <p:spPr/>
        <p:txBody>
          <a:bodyPr/>
          <a:lstStyle/>
          <a:p>
            <a:fld id="{23334756-651D-45E8-8FD5-3AA54CC4B066}" type="slidenum">
              <a:rPr lang="en-US" smtClean="0"/>
              <a:t>20</a:t>
            </a:fld>
            <a:endParaRPr lang="en-US"/>
          </a:p>
        </p:txBody>
      </p:sp>
    </p:spTree>
    <p:extLst>
      <p:ext uri="{BB962C8B-B14F-4D97-AF65-F5344CB8AC3E}">
        <p14:creationId xmlns:p14="http://schemas.microsoft.com/office/powerpoint/2010/main" val="346536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Title: 2025-2026 Average Sticker Price </a:t>
            </a:r>
          </a:p>
          <a:p>
            <a:r>
              <a:rPr lang="en-US" sz="1200" kern="1200" dirty="0">
                <a:solidFill>
                  <a:schemeClr val="tx1"/>
                </a:solidFill>
                <a:effectLst/>
                <a:latin typeface="+mn-lt"/>
                <a:ea typeface="+mn-ea"/>
                <a:cs typeface="+mn-cs"/>
              </a:rPr>
              <a:t>Overview of direct costs (tuition, fees, room, board) for the upcoming year.</a:t>
            </a:r>
          </a:p>
          <a:p>
            <a:r>
              <a:rPr lang="en-US" sz="1200" kern="1200" dirty="0">
                <a:solidFill>
                  <a:schemeClr val="tx1"/>
                </a:solidFill>
                <a:effectLst/>
                <a:latin typeface="+mn-lt"/>
                <a:ea typeface="+mn-ea"/>
                <a:cs typeface="+mn-cs"/>
              </a:rPr>
              <a:t>SUNY Schools: Tuition &amp; Fees: $8,000 - $10,000</a:t>
            </a:r>
          </a:p>
          <a:p>
            <a:r>
              <a:rPr lang="en-US" sz="1200" kern="1200" dirty="0">
                <a:solidFill>
                  <a:schemeClr val="tx1"/>
                </a:solidFill>
                <a:effectLst/>
                <a:latin typeface="+mn-lt"/>
                <a:ea typeface="+mn-ea"/>
                <a:cs typeface="+mn-cs"/>
              </a:rPr>
              <a:t>Room &amp; Board: $12,000 - $15,000</a:t>
            </a:r>
          </a:p>
          <a:p>
            <a:r>
              <a:rPr lang="en-US" sz="1200" kern="1200" dirty="0">
                <a:solidFill>
                  <a:schemeClr val="tx1"/>
                </a:solidFill>
                <a:effectLst/>
                <a:latin typeface="+mn-lt"/>
                <a:ea typeface="+mn-ea"/>
                <a:cs typeface="+mn-cs"/>
              </a:rPr>
              <a:t>Total (Sticker Price): $20,000 - $25,000</a:t>
            </a:r>
          </a:p>
          <a:p>
            <a:r>
              <a:rPr lang="en-US" sz="1200" kern="1200" dirty="0">
                <a:solidFill>
                  <a:schemeClr val="tx1"/>
                </a:solidFill>
                <a:effectLst/>
                <a:latin typeface="+mn-lt"/>
                <a:ea typeface="+mn-ea"/>
                <a:cs typeface="+mn-cs"/>
              </a:rPr>
              <a:t>Community College: Tuition &amp; Fees: $3,500 - $5,000</a:t>
            </a:r>
          </a:p>
          <a:p>
            <a:r>
              <a:rPr lang="en-US" sz="1200" kern="1200" dirty="0">
                <a:solidFill>
                  <a:schemeClr val="tx1"/>
                </a:solidFill>
                <a:effectLst/>
                <a:latin typeface="+mn-lt"/>
                <a:ea typeface="+mn-ea"/>
                <a:cs typeface="+mn-cs"/>
              </a:rPr>
              <a:t>Total (Sticker Price): $11,500 - $17,000</a:t>
            </a:r>
          </a:p>
          <a:p>
            <a:r>
              <a:rPr lang="en-US" sz="1200" kern="1200" dirty="0">
                <a:solidFill>
                  <a:schemeClr val="tx1"/>
                </a:solidFill>
                <a:effectLst/>
                <a:latin typeface="+mn-lt"/>
                <a:ea typeface="+mn-ea"/>
                <a:cs typeface="+mn-cs"/>
              </a:rPr>
              <a:t>(Room &amp; board may vary if off-campus)</a:t>
            </a:r>
          </a:p>
          <a:p>
            <a:r>
              <a:rPr lang="en-US" sz="1200" kern="1200" dirty="0">
                <a:solidFill>
                  <a:schemeClr val="tx1"/>
                </a:solidFill>
                <a:effectLst/>
                <a:latin typeface="+mn-lt"/>
                <a:ea typeface="+mn-ea"/>
                <a:cs typeface="+mn-cs"/>
              </a:rPr>
              <a:t>Private College: Tuition &amp; Fees: $40,000 - $60,000</a:t>
            </a:r>
          </a:p>
          <a:p>
            <a:r>
              <a:rPr lang="en-US" sz="1200" kern="1200" dirty="0">
                <a:solidFill>
                  <a:schemeClr val="tx1"/>
                </a:solidFill>
                <a:effectLst/>
                <a:latin typeface="+mn-lt"/>
                <a:ea typeface="+mn-ea"/>
                <a:cs typeface="+mn-cs"/>
              </a:rPr>
              <a:t>Room &amp; Board: $12,000 - $16,000</a:t>
            </a:r>
          </a:p>
          <a:p>
            <a:r>
              <a:rPr lang="en-US" sz="1200" kern="1200" dirty="0">
                <a:solidFill>
                  <a:schemeClr val="tx1"/>
                </a:solidFill>
                <a:effectLst/>
                <a:latin typeface="+mn-lt"/>
                <a:ea typeface="+mn-ea"/>
                <a:cs typeface="+mn-cs"/>
              </a:rPr>
              <a:t>Total (Sticker Price): $52,000 - $76,000</a:t>
            </a:r>
          </a:p>
          <a:p>
            <a:r>
              <a:rPr lang="en-US" sz="1200" kern="1200" dirty="0">
                <a:solidFill>
                  <a:schemeClr val="tx1"/>
                </a:solidFill>
                <a:effectLst/>
                <a:latin typeface="+mn-lt"/>
                <a:ea typeface="+mn-ea"/>
                <a:cs typeface="+mn-cs"/>
              </a:rPr>
              <a:t>Key </a:t>
            </a:r>
            <a:r>
              <a:rPr lang="en-US" sz="1200" kern="1200" dirty="0" err="1">
                <a:solidFill>
                  <a:schemeClr val="tx1"/>
                </a:solidFill>
                <a:effectLst/>
                <a:latin typeface="+mn-lt"/>
                <a:ea typeface="+mn-ea"/>
                <a:cs typeface="+mn-cs"/>
              </a:rPr>
              <a:t>Points:"Sticker</a:t>
            </a:r>
            <a:r>
              <a:rPr lang="en-US" sz="1200" kern="1200" dirty="0">
                <a:solidFill>
                  <a:schemeClr val="tx1"/>
                </a:solidFill>
                <a:effectLst/>
                <a:latin typeface="+mn-lt"/>
                <a:ea typeface="+mn-ea"/>
                <a:cs typeface="+mn-cs"/>
              </a:rPr>
              <a:t> price" = direct costs before aid.</a:t>
            </a:r>
          </a:p>
          <a:p>
            <a:r>
              <a:rPr lang="en-US" sz="1200" kern="1200" dirty="0">
                <a:solidFill>
                  <a:schemeClr val="tx1"/>
                </a:solidFill>
                <a:effectLst/>
                <a:latin typeface="+mn-lt"/>
                <a:ea typeface="+mn-ea"/>
                <a:cs typeface="+mn-cs"/>
              </a:rPr>
              <a:t>Many pay less with financial aid/scholarships.</a:t>
            </a:r>
          </a:p>
          <a:p>
            <a:r>
              <a:rPr lang="en-US" sz="1200" kern="1200" dirty="0">
                <a:solidFill>
                  <a:schemeClr val="tx1"/>
                </a:solidFill>
                <a:effectLst/>
                <a:latin typeface="+mn-lt"/>
                <a:ea typeface="+mn-ea"/>
                <a:cs typeface="+mn-cs"/>
              </a:rPr>
              <a:t>Transition to aid options next.</a:t>
            </a:r>
          </a:p>
          <a:p>
            <a:r>
              <a:rPr lang="en-US" sz="1200" kern="1200" dirty="0">
                <a:solidFill>
                  <a:schemeClr val="tx1"/>
                </a:solidFill>
                <a:effectLst/>
                <a:latin typeface="+mn-lt"/>
                <a:ea typeface="+mn-ea"/>
                <a:cs typeface="+mn-cs"/>
              </a:rPr>
              <a:t>Engage: Invite questions on lowering costs with aid resources.</a:t>
            </a:r>
          </a:p>
          <a:p>
            <a:endParaRPr lang="en-US" dirty="0"/>
          </a:p>
        </p:txBody>
      </p:sp>
      <p:sp>
        <p:nvSpPr>
          <p:cNvPr id="4" name="Slide Number Placeholder 3"/>
          <p:cNvSpPr>
            <a:spLocks noGrp="1"/>
          </p:cNvSpPr>
          <p:nvPr>
            <p:ph type="sldNum" sz="quarter" idx="5"/>
          </p:nvPr>
        </p:nvSpPr>
        <p:spPr/>
        <p:txBody>
          <a:bodyPr/>
          <a:lstStyle/>
          <a:p>
            <a:fld id="{23334756-651D-45E8-8FD5-3AA54CC4B066}" type="slidenum">
              <a:rPr lang="en-US" smtClean="0"/>
              <a:t>2</a:t>
            </a:fld>
            <a:endParaRPr lang="en-US"/>
          </a:p>
        </p:txBody>
      </p:sp>
    </p:spTree>
    <p:extLst>
      <p:ext uri="{BB962C8B-B14F-4D97-AF65-F5344CB8AC3E}">
        <p14:creationId xmlns:p14="http://schemas.microsoft.com/office/powerpoint/2010/main" val="3592821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guidance counselor and local community are the best resources for scholarships.</a:t>
            </a:r>
          </a:p>
          <a:p>
            <a:endParaRPr lang="en-US" dirty="0"/>
          </a:p>
          <a:p>
            <a:r>
              <a:rPr lang="en-US" sz="1200" kern="1200" dirty="0">
                <a:solidFill>
                  <a:schemeClr val="tx1"/>
                </a:solidFill>
                <a:effectLst/>
                <a:latin typeface="+mn-lt"/>
                <a:ea typeface="+mn-ea"/>
                <a:cs typeface="+mn-cs"/>
              </a:rPr>
              <a:t>Title: Beware of Scholarship </a:t>
            </a:r>
            <a:r>
              <a:rPr lang="en-US" sz="1200" kern="1200" dirty="0" err="1">
                <a:solidFill>
                  <a:schemeClr val="tx1"/>
                </a:solidFill>
                <a:effectLst/>
                <a:latin typeface="+mn-lt"/>
                <a:ea typeface="+mn-ea"/>
                <a:cs typeface="+mn-cs"/>
              </a:rPr>
              <a:t>ScamsWarning</a:t>
            </a:r>
            <a:r>
              <a:rPr lang="en-US" sz="1200" kern="1200" dirty="0">
                <a:solidFill>
                  <a:schemeClr val="tx1"/>
                </a:solidFill>
                <a:effectLst/>
                <a:latin typeface="+mn-lt"/>
                <a:ea typeface="+mn-ea"/>
                <a:cs typeface="+mn-cs"/>
              </a:rPr>
              <a:t> about fraudulent scholarship offers.</a:t>
            </a:r>
          </a:p>
          <a:p>
            <a:r>
              <a:rPr lang="en-US" sz="1200" kern="1200" dirty="0">
                <a:solidFill>
                  <a:schemeClr val="tx1"/>
                </a:solidFill>
                <a:effectLst/>
                <a:latin typeface="+mn-lt"/>
                <a:ea typeface="+mn-ea"/>
                <a:cs typeface="+mn-cs"/>
              </a:rPr>
              <a:t>Key </a:t>
            </a:r>
            <a:r>
              <a:rPr lang="en-US" sz="1200" kern="1200" dirty="0" err="1">
                <a:solidFill>
                  <a:schemeClr val="tx1"/>
                </a:solidFill>
                <a:effectLst/>
                <a:latin typeface="+mn-lt"/>
                <a:ea typeface="+mn-ea"/>
                <a:cs typeface="+mn-cs"/>
              </a:rPr>
              <a:t>Points:FTC</a:t>
            </a:r>
            <a:r>
              <a:rPr lang="en-US" sz="1200" kern="1200" dirty="0">
                <a:solidFill>
                  <a:schemeClr val="tx1"/>
                </a:solidFill>
                <a:effectLst/>
                <a:latin typeface="+mn-lt"/>
                <a:ea typeface="+mn-ea"/>
                <a:cs typeface="+mn-cs"/>
              </a:rPr>
              <a:t> advises watching for red flags:</a:t>
            </a:r>
          </a:p>
          <a:p>
            <a:pPr lvl="1"/>
            <a:r>
              <a:rPr lang="en-US" sz="1200" kern="1200" dirty="0">
                <a:solidFill>
                  <a:schemeClr val="tx1"/>
                </a:solidFill>
                <a:effectLst/>
                <a:latin typeface="+mn-lt"/>
                <a:ea typeface="+mn-ea"/>
                <a:cs typeface="+mn-cs"/>
              </a:rPr>
              <a:t>"Guaranteed or money back."</a:t>
            </a:r>
          </a:p>
          <a:p>
            <a:pPr lvl="1"/>
            <a:r>
              <a:rPr lang="en-US" sz="1200" kern="1200">
                <a:solidFill>
                  <a:schemeClr val="tx1"/>
                </a:solidFill>
                <a:effectLst/>
                <a:latin typeface="+mn-lt"/>
                <a:ea typeface="+mn-ea"/>
                <a:cs typeface="+mn-cs"/>
              </a:rPr>
              <a:t>"Can’t get this info elsewhere."</a:t>
            </a:r>
          </a:p>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21</a:t>
            </a:fld>
            <a:endParaRPr lang="en-US"/>
          </a:p>
        </p:txBody>
      </p:sp>
    </p:spTree>
    <p:extLst>
      <p:ext uri="{BB962C8B-B14F-4D97-AF65-F5344CB8AC3E}">
        <p14:creationId xmlns:p14="http://schemas.microsoft.com/office/powerpoint/2010/main" val="328463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Key </a:t>
            </a:r>
            <a:r>
              <a:rPr lang="en-US" sz="1200" kern="1200" dirty="0" err="1">
                <a:solidFill>
                  <a:schemeClr val="tx1"/>
                </a:solidFill>
                <a:effectLst/>
                <a:latin typeface="+mn-lt"/>
                <a:ea typeface="+mn-ea"/>
                <a:cs typeface="+mn-cs"/>
              </a:rPr>
              <a:t>Points:All</a:t>
            </a:r>
            <a:r>
              <a:rPr lang="en-US" sz="1200" kern="1200" dirty="0">
                <a:solidFill>
                  <a:schemeClr val="tx1"/>
                </a:solidFill>
                <a:effectLst/>
                <a:latin typeface="+mn-lt"/>
                <a:ea typeface="+mn-ea"/>
                <a:cs typeface="+mn-cs"/>
              </a:rPr>
              <a:t> dependent students qualify for $5,500 per year.</a:t>
            </a:r>
          </a:p>
          <a:p>
            <a:r>
              <a:rPr lang="en-US" sz="1200" kern="1200" dirty="0">
                <a:solidFill>
                  <a:schemeClr val="tx1"/>
                </a:solidFill>
                <a:effectLst/>
                <a:latin typeface="+mn-lt"/>
                <a:ea typeface="+mn-ea"/>
                <a:cs typeface="+mn-cs"/>
              </a:rPr>
              <a:t>Parents can apply for a Parent PLUS loan.</a:t>
            </a:r>
          </a:p>
          <a:p>
            <a:r>
              <a:rPr lang="en-US" sz="1200" kern="1200" dirty="0">
                <a:solidFill>
                  <a:schemeClr val="tx1"/>
                </a:solidFill>
                <a:effectLst/>
                <a:latin typeface="+mn-lt"/>
                <a:ea typeface="+mn-ea"/>
                <a:cs typeface="+mn-cs"/>
              </a:rPr>
              <a:t>Federal student loans are deferred until 6 months after leaving college.</a:t>
            </a:r>
          </a:p>
          <a:p>
            <a:r>
              <a:rPr lang="en-US" sz="1200" kern="1200" dirty="0">
                <a:solidFill>
                  <a:schemeClr val="tx1"/>
                </a:solidFill>
                <a:effectLst/>
                <a:latin typeface="+mn-lt"/>
                <a:ea typeface="+mn-ea"/>
                <a:cs typeface="+mn-cs"/>
              </a:rPr>
              <a:t>Federal loans offer benefits (e.g., deferment, forgiveness) private loans can’t match.</a:t>
            </a:r>
          </a:p>
          <a:p>
            <a:r>
              <a:rPr lang="en-US" sz="1200" kern="1200" dirty="0">
                <a:solidFill>
                  <a:schemeClr val="tx1"/>
                </a:solidFill>
                <a:effectLst/>
                <a:latin typeface="+mn-lt"/>
                <a:ea typeface="+mn-ea"/>
                <a:cs typeface="+mn-cs"/>
              </a:rPr>
              <a:t>Engage: Ask if attendees plan to use federal loans; highlight application via FAFSA.</a:t>
            </a:r>
          </a:p>
          <a:p>
            <a:endParaRPr lang="en-US" dirty="0"/>
          </a:p>
        </p:txBody>
      </p:sp>
      <p:sp>
        <p:nvSpPr>
          <p:cNvPr id="4" name="Slide Number Placeholder 3"/>
          <p:cNvSpPr>
            <a:spLocks noGrp="1"/>
          </p:cNvSpPr>
          <p:nvPr>
            <p:ph type="sldNum" sz="quarter" idx="5"/>
          </p:nvPr>
        </p:nvSpPr>
        <p:spPr/>
        <p:txBody>
          <a:bodyPr/>
          <a:lstStyle/>
          <a:p>
            <a:fld id="{23334756-651D-45E8-8FD5-3AA54CC4B066}" type="slidenum">
              <a:rPr lang="en-US" smtClean="0"/>
              <a:t>22</a:t>
            </a:fld>
            <a:endParaRPr lang="en-US"/>
          </a:p>
        </p:txBody>
      </p:sp>
    </p:spTree>
    <p:extLst>
      <p:ext uri="{BB962C8B-B14F-4D97-AF65-F5344CB8AC3E}">
        <p14:creationId xmlns:p14="http://schemas.microsoft.com/office/powerpoint/2010/main" val="2113177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334756-651D-45E8-8FD5-3AA54CC4B066}" type="slidenum">
              <a:rPr lang="en-US" smtClean="0"/>
              <a:t>24</a:t>
            </a:fld>
            <a:endParaRPr lang="en-US"/>
          </a:p>
        </p:txBody>
      </p:sp>
    </p:spTree>
    <p:extLst>
      <p:ext uri="{BB962C8B-B14F-4D97-AF65-F5344CB8AC3E}">
        <p14:creationId xmlns:p14="http://schemas.microsoft.com/office/powerpoint/2010/main" val="1717520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$6000 per year is now available to Schoharie</a:t>
            </a:r>
            <a:r>
              <a:rPr lang="en-US" baseline="0" dirty="0"/>
              <a:t> County HS graduates to put toward on-campus housing at SUNY Cobleskill.</a:t>
            </a:r>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25</a:t>
            </a:fld>
            <a:endParaRPr lang="en-US"/>
          </a:p>
        </p:txBody>
      </p:sp>
    </p:spTree>
    <p:extLst>
      <p:ext uri="{BB962C8B-B14F-4D97-AF65-F5344CB8AC3E}">
        <p14:creationId xmlns:p14="http://schemas.microsoft.com/office/powerpoint/2010/main" val="2043649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26</a:t>
            </a:fld>
            <a:endParaRPr lang="en-US"/>
          </a:p>
        </p:txBody>
      </p:sp>
    </p:spTree>
    <p:extLst>
      <p:ext uri="{BB962C8B-B14F-4D97-AF65-F5344CB8AC3E}">
        <p14:creationId xmlns:p14="http://schemas.microsoft.com/office/powerpoint/2010/main" val="176160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a:t>
            </a:r>
            <a:r>
              <a:rPr lang="en-US" baseline="0" dirty="0"/>
              <a:t> costs do NOT show up on a college bill, but colleges have to approximate them for you on the award letter.</a:t>
            </a:r>
          </a:p>
          <a:p>
            <a:endParaRPr lang="en-US" baseline="0" dirty="0"/>
          </a:p>
          <a:p>
            <a:r>
              <a:rPr lang="en-US" sz="1200" kern="1200" dirty="0">
                <a:solidFill>
                  <a:schemeClr val="tx1"/>
                </a:solidFill>
                <a:effectLst/>
                <a:latin typeface="+mn-lt"/>
                <a:ea typeface="+mn-ea"/>
                <a:cs typeface="+mn-cs"/>
              </a:rPr>
              <a:t>Title: Average Indirect </a:t>
            </a:r>
            <a:r>
              <a:rPr lang="en-US" sz="1200" kern="1200" dirty="0" err="1">
                <a:solidFill>
                  <a:schemeClr val="tx1"/>
                </a:solidFill>
                <a:effectLst/>
                <a:latin typeface="+mn-lt"/>
                <a:ea typeface="+mn-ea"/>
                <a:cs typeface="+mn-cs"/>
              </a:rPr>
              <a:t>CostsOverview</a:t>
            </a:r>
            <a:r>
              <a:rPr lang="en-US" sz="1200" kern="1200" dirty="0">
                <a:solidFill>
                  <a:schemeClr val="tx1"/>
                </a:solidFill>
                <a:effectLst/>
                <a:latin typeface="+mn-lt"/>
                <a:ea typeface="+mn-ea"/>
                <a:cs typeface="+mn-cs"/>
              </a:rPr>
              <a:t> of additional student expenses not directly billed by colleges.</a:t>
            </a:r>
          </a:p>
          <a:p>
            <a:r>
              <a:rPr lang="en-US" sz="1200" kern="1200" dirty="0" err="1">
                <a:solidFill>
                  <a:schemeClr val="tx1"/>
                </a:solidFill>
                <a:effectLst/>
                <a:latin typeface="+mn-lt"/>
                <a:ea typeface="+mn-ea"/>
                <a:cs typeface="+mn-cs"/>
              </a:rPr>
              <a:t>Categories:Books</a:t>
            </a:r>
            <a:r>
              <a:rPr lang="en-US" sz="1200" kern="1200" dirty="0">
                <a:solidFill>
                  <a:schemeClr val="tx1"/>
                </a:solidFill>
                <a:effectLst/>
                <a:latin typeface="+mn-lt"/>
                <a:ea typeface="+mn-ea"/>
                <a:cs typeface="+mn-cs"/>
              </a:rPr>
              <a:t> &amp; Supplies: $1,200 - $1,500</a:t>
            </a:r>
          </a:p>
          <a:p>
            <a:r>
              <a:rPr lang="en-US" sz="1200" kern="1200" dirty="0">
                <a:solidFill>
                  <a:schemeClr val="tx1"/>
                </a:solidFill>
                <a:effectLst/>
                <a:latin typeface="+mn-lt"/>
                <a:ea typeface="+mn-ea"/>
                <a:cs typeface="+mn-cs"/>
              </a:rPr>
              <a:t>Transportation (visiting home): $1,000 - $1,500</a:t>
            </a:r>
          </a:p>
          <a:p>
            <a:r>
              <a:rPr lang="en-US" sz="1200" kern="1200" dirty="0">
                <a:solidFill>
                  <a:schemeClr val="tx1"/>
                </a:solidFill>
                <a:effectLst/>
                <a:latin typeface="+mn-lt"/>
                <a:ea typeface="+mn-ea"/>
                <a:cs typeface="+mn-cs"/>
              </a:rPr>
              <a:t>Miscellaneous Expenses: $2,000 - $2,500</a:t>
            </a:r>
          </a:p>
          <a:p>
            <a:r>
              <a:rPr lang="en-US" sz="1200" kern="1200" dirty="0">
                <a:solidFill>
                  <a:schemeClr val="tx1"/>
                </a:solidFill>
                <a:effectLst/>
                <a:latin typeface="+mn-lt"/>
                <a:ea typeface="+mn-ea"/>
                <a:cs typeface="+mn-cs"/>
              </a:rPr>
              <a:t>Total Average Indirect Costs: $4,200 - $5,500</a:t>
            </a:r>
          </a:p>
          <a:p>
            <a:r>
              <a:rPr lang="en-US" sz="1200" kern="1200" dirty="0">
                <a:solidFill>
                  <a:schemeClr val="tx1"/>
                </a:solidFill>
                <a:effectLst/>
                <a:latin typeface="+mn-lt"/>
                <a:ea typeface="+mn-ea"/>
                <a:cs typeface="+mn-cs"/>
              </a:rPr>
              <a:t>Key </a:t>
            </a:r>
            <a:r>
              <a:rPr lang="en-US" sz="1200" kern="1200" dirty="0" err="1">
                <a:solidFill>
                  <a:schemeClr val="tx1"/>
                </a:solidFill>
                <a:effectLst/>
                <a:latin typeface="+mn-lt"/>
                <a:ea typeface="+mn-ea"/>
                <a:cs typeface="+mn-cs"/>
              </a:rPr>
              <a:t>Points:Examples</a:t>
            </a:r>
            <a:r>
              <a:rPr lang="en-US" sz="1200" kern="1200" dirty="0">
                <a:solidFill>
                  <a:schemeClr val="tx1"/>
                </a:solidFill>
                <a:effectLst/>
                <a:latin typeface="+mn-lt"/>
                <a:ea typeface="+mn-ea"/>
                <a:cs typeface="+mn-cs"/>
              </a:rPr>
              <a:t>: Parking permits, clothes, activity costs, personal items.</a:t>
            </a:r>
          </a:p>
          <a:p>
            <a:r>
              <a:rPr lang="en-US" sz="1200" kern="1200" dirty="0">
                <a:solidFill>
                  <a:schemeClr val="tx1"/>
                </a:solidFill>
                <a:effectLst/>
                <a:latin typeface="+mn-lt"/>
                <a:ea typeface="+mn-ea"/>
                <a:cs typeface="+mn-cs"/>
              </a:rPr>
              <a:t>These are estimates; costs vary by lifestyle and location.</a:t>
            </a:r>
          </a:p>
          <a:p>
            <a:r>
              <a:rPr lang="en-US" sz="1200" kern="1200" dirty="0">
                <a:solidFill>
                  <a:schemeClr val="tx1"/>
                </a:solidFill>
                <a:effectLst/>
                <a:latin typeface="+mn-lt"/>
                <a:ea typeface="+mn-ea"/>
                <a:cs typeface="+mn-cs"/>
              </a:rPr>
              <a:t>Add to sticker price for total college cost.</a:t>
            </a:r>
          </a:p>
          <a:p>
            <a:r>
              <a:rPr lang="en-US" sz="1200" kern="1200" dirty="0">
                <a:solidFill>
                  <a:schemeClr val="tx1"/>
                </a:solidFill>
                <a:effectLst/>
                <a:latin typeface="+mn-lt"/>
                <a:ea typeface="+mn-ea"/>
                <a:cs typeface="+mn-cs"/>
              </a:rPr>
              <a:t>Engage: Encourage questions on managing indirect costs with budgeting tips.</a:t>
            </a:r>
          </a:p>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3</a:t>
            </a:fld>
            <a:endParaRPr lang="en-US"/>
          </a:p>
        </p:txBody>
      </p:sp>
    </p:spTree>
    <p:extLst>
      <p:ext uri="{BB962C8B-B14F-4D97-AF65-F5344CB8AC3E}">
        <p14:creationId xmlns:p14="http://schemas.microsoft.com/office/powerpoint/2010/main" val="55937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and federal grants are consistent whether you</a:t>
            </a:r>
            <a:r>
              <a:rPr lang="en-US" baseline="0" dirty="0"/>
              <a:t> attend a private or public college. The SUNY Tuition credit is only available to SUNY students.</a:t>
            </a:r>
          </a:p>
          <a:p>
            <a:endParaRPr lang="en-US" baseline="0" dirty="0"/>
          </a:p>
          <a:p>
            <a:r>
              <a:rPr lang="en-US" baseline="0" dirty="0"/>
              <a:t>Net price is also referred to as net cost.</a:t>
            </a:r>
          </a:p>
          <a:p>
            <a:endParaRPr lang="en-US" baseline="0" dirty="0"/>
          </a:p>
          <a:p>
            <a:r>
              <a:rPr lang="en-US" sz="1200" kern="1200" dirty="0">
                <a:solidFill>
                  <a:schemeClr val="tx1"/>
                </a:solidFill>
                <a:effectLst/>
                <a:latin typeface="+mn-lt"/>
                <a:ea typeface="+mn-ea"/>
                <a:cs typeface="+mn-cs"/>
              </a:rPr>
              <a:t>Title: Sticker Price vs. Net </a:t>
            </a:r>
            <a:r>
              <a:rPr lang="en-US" sz="1200" kern="1200" dirty="0" err="1">
                <a:solidFill>
                  <a:schemeClr val="tx1"/>
                </a:solidFill>
                <a:effectLst/>
                <a:latin typeface="+mn-lt"/>
                <a:ea typeface="+mn-ea"/>
                <a:cs typeface="+mn-cs"/>
              </a:rPr>
              <a:t>PriceExample</a:t>
            </a:r>
            <a:r>
              <a:rPr lang="en-US" sz="1200" kern="1200" dirty="0">
                <a:solidFill>
                  <a:schemeClr val="tx1"/>
                </a:solidFill>
                <a:effectLst/>
                <a:latin typeface="+mn-lt"/>
                <a:ea typeface="+mn-ea"/>
                <a:cs typeface="+mn-cs"/>
              </a:rPr>
              <a:t> comparing initial cost (sticker price) to actual cost (net price) after aid.</a:t>
            </a:r>
          </a:p>
          <a:p>
            <a:r>
              <a:rPr lang="en-US" sz="1200" kern="1200" dirty="0">
                <a:solidFill>
                  <a:schemeClr val="tx1"/>
                </a:solidFill>
                <a:effectLst/>
                <a:latin typeface="+mn-lt"/>
                <a:ea typeface="+mn-ea"/>
                <a:cs typeface="+mn-cs"/>
              </a:rPr>
              <a:t>Private </a:t>
            </a:r>
            <a:r>
              <a:rPr lang="en-US" sz="1200" kern="1200" dirty="0" err="1">
                <a:solidFill>
                  <a:schemeClr val="tx1"/>
                </a:solidFill>
                <a:effectLst/>
                <a:latin typeface="+mn-lt"/>
                <a:ea typeface="+mn-ea"/>
                <a:cs typeface="+mn-cs"/>
              </a:rPr>
              <a:t>College:Sticker</a:t>
            </a:r>
            <a:r>
              <a:rPr lang="en-US" sz="1200" kern="1200" dirty="0">
                <a:solidFill>
                  <a:schemeClr val="tx1"/>
                </a:solidFill>
                <a:effectLst/>
                <a:latin typeface="+mn-lt"/>
                <a:ea typeface="+mn-ea"/>
                <a:cs typeface="+mn-cs"/>
              </a:rPr>
              <a:t> Price: $51,950</a:t>
            </a:r>
          </a:p>
          <a:p>
            <a:r>
              <a:rPr lang="en-US" sz="1200" kern="1200" dirty="0">
                <a:solidFill>
                  <a:schemeClr val="tx1"/>
                </a:solidFill>
                <a:effectLst/>
                <a:latin typeface="+mn-lt"/>
                <a:ea typeface="+mn-ea"/>
                <a:cs typeface="+mn-cs"/>
              </a:rPr>
              <a:t>State &amp; Federal Grants: -$7,000</a:t>
            </a:r>
          </a:p>
          <a:p>
            <a:r>
              <a:rPr lang="en-US" sz="1200" kern="1200" dirty="0">
                <a:solidFill>
                  <a:schemeClr val="tx1"/>
                </a:solidFill>
                <a:effectLst/>
                <a:latin typeface="+mn-lt"/>
                <a:ea typeface="+mn-ea"/>
                <a:cs typeface="+mn-cs"/>
              </a:rPr>
              <a:t>College Scholarship: -$20,000</a:t>
            </a:r>
          </a:p>
          <a:p>
            <a:r>
              <a:rPr lang="en-US" sz="1200" kern="1200" dirty="0">
                <a:solidFill>
                  <a:schemeClr val="tx1"/>
                </a:solidFill>
                <a:effectLst/>
                <a:latin typeface="+mn-lt"/>
                <a:ea typeface="+mn-ea"/>
                <a:cs typeface="+mn-cs"/>
              </a:rPr>
              <a:t>Net Price: $24,950</a:t>
            </a:r>
          </a:p>
          <a:p>
            <a:r>
              <a:rPr lang="en-US" sz="1200" kern="1200" dirty="0">
                <a:solidFill>
                  <a:schemeClr val="tx1"/>
                </a:solidFill>
                <a:effectLst/>
                <a:latin typeface="+mn-lt"/>
                <a:ea typeface="+mn-ea"/>
                <a:cs typeface="+mn-cs"/>
              </a:rPr>
              <a:t>Accuracy: $51,950 aligns with 2025-26 private college averages ($52,000–$76,000). Grants ($7,000) and scholarships (~$20,000) are realistic for eligible students, yielding a plausible net price.</a:t>
            </a:r>
          </a:p>
          <a:p>
            <a:r>
              <a:rPr lang="en-US" sz="1200" kern="1200" dirty="0">
                <a:solidFill>
                  <a:schemeClr val="tx1"/>
                </a:solidFill>
                <a:effectLst/>
                <a:latin typeface="+mn-lt"/>
                <a:ea typeface="+mn-ea"/>
                <a:cs typeface="+mn-cs"/>
              </a:rPr>
              <a:t>SUNY: Sticker Price: $23,350</a:t>
            </a:r>
          </a:p>
          <a:p>
            <a:r>
              <a:rPr lang="en-US" sz="1200" kern="1200" dirty="0">
                <a:solidFill>
                  <a:schemeClr val="tx1"/>
                </a:solidFill>
                <a:effectLst/>
                <a:latin typeface="+mn-lt"/>
                <a:ea typeface="+mn-ea"/>
                <a:cs typeface="+mn-cs"/>
              </a:rPr>
              <a:t>State &amp; Federal Grants: -$7,000</a:t>
            </a:r>
          </a:p>
          <a:p>
            <a:r>
              <a:rPr lang="en-US" sz="1200" kern="1200" dirty="0">
                <a:solidFill>
                  <a:schemeClr val="tx1"/>
                </a:solidFill>
                <a:effectLst/>
                <a:latin typeface="+mn-lt"/>
                <a:ea typeface="+mn-ea"/>
                <a:cs typeface="+mn-cs"/>
              </a:rPr>
              <a:t>College Scholarship: -$3,000</a:t>
            </a:r>
          </a:p>
          <a:p>
            <a:r>
              <a:rPr lang="en-US" sz="1200" kern="1200" dirty="0">
                <a:solidFill>
                  <a:schemeClr val="tx1"/>
                </a:solidFill>
                <a:effectLst/>
                <a:latin typeface="+mn-lt"/>
                <a:ea typeface="+mn-ea"/>
                <a:cs typeface="+mn-cs"/>
              </a:rPr>
              <a:t>Net Price: $13,350</a:t>
            </a:r>
          </a:p>
          <a:p>
            <a:r>
              <a:rPr lang="en-US" sz="1200" kern="1200" dirty="0">
                <a:solidFill>
                  <a:schemeClr val="tx1"/>
                </a:solidFill>
                <a:effectLst/>
                <a:latin typeface="+mn-lt"/>
                <a:ea typeface="+mn-ea"/>
                <a:cs typeface="+mn-cs"/>
              </a:rPr>
              <a:t>Accuracy: $23,350 fits SUNY averages ($20,000–$25,000). Grants ($7,000) and scholarships ($3,000) reflect typical aid, with net price reasonable for in-state students.</a:t>
            </a:r>
          </a:p>
          <a:p>
            <a:r>
              <a:rPr lang="en-US" sz="1200" kern="1200" dirty="0">
                <a:solidFill>
                  <a:schemeClr val="tx1"/>
                </a:solidFill>
                <a:effectLst/>
                <a:latin typeface="+mn-lt"/>
                <a:ea typeface="+mn-ea"/>
                <a:cs typeface="+mn-cs"/>
              </a:rPr>
              <a:t>Key Points: Net price = sticker price minus aid; varies by individual.</a:t>
            </a:r>
          </a:p>
          <a:p>
            <a:r>
              <a:rPr lang="en-US" sz="1200" kern="1200" dirty="0">
                <a:solidFill>
                  <a:schemeClr val="tx1"/>
                </a:solidFill>
                <a:effectLst/>
                <a:latin typeface="+mn-lt"/>
                <a:ea typeface="+mn-ea"/>
                <a:cs typeface="+mn-cs"/>
              </a:rPr>
              <a:t>Emphasize aid’s role in reducing costs.</a:t>
            </a:r>
          </a:p>
          <a:p>
            <a:r>
              <a:rPr lang="en-US" sz="1200" kern="1200" dirty="0">
                <a:solidFill>
                  <a:schemeClr val="tx1"/>
                </a:solidFill>
                <a:effectLst/>
                <a:latin typeface="+mn-lt"/>
                <a:ea typeface="+mn-ea"/>
                <a:cs typeface="+mn-cs"/>
              </a:rPr>
              <a:t>Transition to aid application process next.</a:t>
            </a:r>
          </a:p>
          <a:p>
            <a:r>
              <a:rPr lang="en-US" sz="1200" kern="1200" dirty="0">
                <a:solidFill>
                  <a:schemeClr val="tx1"/>
                </a:solidFill>
                <a:effectLst/>
                <a:latin typeface="+mn-lt"/>
                <a:ea typeface="+mn-ea"/>
                <a:cs typeface="+mn-cs"/>
              </a:rPr>
              <a:t>Engage: Ask if attendees want help estimating their net price.</a:t>
            </a:r>
          </a:p>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4</a:t>
            </a:fld>
            <a:endParaRPr lang="en-US"/>
          </a:p>
        </p:txBody>
      </p:sp>
    </p:spTree>
    <p:extLst>
      <p:ext uri="{BB962C8B-B14F-4D97-AF65-F5344CB8AC3E}">
        <p14:creationId xmlns:p14="http://schemas.microsoft.com/office/powerpoint/2010/main" val="213427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graduates attending NYS colleges are eligible to apply for TAP</a:t>
            </a:r>
          </a:p>
          <a:p>
            <a:endParaRPr lang="en-US" dirty="0"/>
          </a:p>
          <a:p>
            <a:r>
              <a:rPr lang="en-US" sz="1200" kern="1200" dirty="0">
                <a:solidFill>
                  <a:schemeClr val="tx1"/>
                </a:solidFill>
                <a:effectLst/>
                <a:latin typeface="+mn-lt"/>
                <a:ea typeface="+mn-ea"/>
                <a:cs typeface="+mn-cs"/>
              </a:rPr>
              <a:t>Title: Financial Aid </a:t>
            </a:r>
            <a:r>
              <a:rPr lang="en-US" sz="1200" kern="1200" dirty="0" err="1">
                <a:solidFill>
                  <a:schemeClr val="tx1"/>
                </a:solidFill>
                <a:effectLst/>
                <a:latin typeface="+mn-lt"/>
                <a:ea typeface="+mn-ea"/>
                <a:cs typeface="+mn-cs"/>
              </a:rPr>
              <a:t>ApplicationsOverview</a:t>
            </a:r>
            <a:r>
              <a:rPr lang="en-US" sz="1200" kern="1200" dirty="0">
                <a:solidFill>
                  <a:schemeClr val="tx1"/>
                </a:solidFill>
                <a:effectLst/>
                <a:latin typeface="+mn-lt"/>
                <a:ea typeface="+mn-ea"/>
                <a:cs typeface="+mn-cs"/>
              </a:rPr>
              <a:t> of key applications for funding college.</a:t>
            </a:r>
          </a:p>
          <a:p>
            <a:r>
              <a:rPr lang="en-US" sz="1200" kern="1200" dirty="0" err="1">
                <a:solidFill>
                  <a:schemeClr val="tx1"/>
                </a:solidFill>
                <a:effectLst/>
                <a:latin typeface="+mn-lt"/>
                <a:ea typeface="+mn-ea"/>
                <a:cs typeface="+mn-cs"/>
              </a:rPr>
              <a:t>Applications:FAFSA</a:t>
            </a:r>
            <a:r>
              <a:rPr lang="en-US" sz="1200" kern="1200" dirty="0">
                <a:solidFill>
                  <a:schemeClr val="tx1"/>
                </a:solidFill>
                <a:effectLst/>
                <a:latin typeface="+mn-lt"/>
                <a:ea typeface="+mn-ea"/>
                <a:cs typeface="+mn-cs"/>
              </a:rPr>
              <a:t> (available October 1st)</a:t>
            </a:r>
          </a:p>
          <a:p>
            <a:r>
              <a:rPr lang="en-US" sz="1200" kern="1200" dirty="0">
                <a:solidFill>
                  <a:schemeClr val="tx1"/>
                </a:solidFill>
                <a:effectLst/>
                <a:latin typeface="+mn-lt"/>
                <a:ea typeface="+mn-ea"/>
                <a:cs typeface="+mn-cs"/>
              </a:rPr>
              <a:t>NYS TAP (NY colleges only)</a:t>
            </a:r>
          </a:p>
          <a:p>
            <a:r>
              <a:rPr lang="en-US" sz="1200" kern="1200" dirty="0">
                <a:solidFill>
                  <a:schemeClr val="tx1"/>
                </a:solidFill>
                <a:effectLst/>
                <a:latin typeface="+mn-lt"/>
                <a:ea typeface="+mn-ea"/>
                <a:cs typeface="+mn-cs"/>
              </a:rPr>
              <a:t>Excelsior (or enhanced tuition award at private colleges)</a:t>
            </a:r>
          </a:p>
          <a:p>
            <a:r>
              <a:rPr lang="en-US" sz="1200" kern="1200" dirty="0">
                <a:solidFill>
                  <a:schemeClr val="tx1"/>
                </a:solidFill>
                <a:effectLst/>
                <a:latin typeface="+mn-lt"/>
                <a:ea typeface="+mn-ea"/>
                <a:cs typeface="+mn-cs"/>
              </a:rPr>
              <a:t>Some colleges require an additional scholarship application</a:t>
            </a:r>
          </a:p>
          <a:p>
            <a:r>
              <a:rPr lang="en-US" sz="1200" kern="1200" dirty="0">
                <a:solidFill>
                  <a:schemeClr val="tx1"/>
                </a:solidFill>
                <a:effectLst/>
                <a:latin typeface="+mn-lt"/>
                <a:ea typeface="+mn-ea"/>
                <a:cs typeface="+mn-cs"/>
              </a:rPr>
              <a:t>Some colleges require the CSS Profile</a:t>
            </a:r>
          </a:p>
          <a:p>
            <a:r>
              <a:rPr lang="en-US" sz="1200" kern="1200" dirty="0">
                <a:solidFill>
                  <a:schemeClr val="tx1"/>
                </a:solidFill>
                <a:effectLst/>
                <a:latin typeface="+mn-lt"/>
                <a:ea typeface="+mn-ea"/>
                <a:cs typeface="+mn-cs"/>
              </a:rPr>
              <a:t>Key </a:t>
            </a:r>
            <a:r>
              <a:rPr lang="en-US" sz="1200" kern="1200" dirty="0" err="1">
                <a:solidFill>
                  <a:schemeClr val="tx1"/>
                </a:solidFill>
                <a:effectLst/>
                <a:latin typeface="+mn-lt"/>
                <a:ea typeface="+mn-ea"/>
                <a:cs typeface="+mn-cs"/>
              </a:rPr>
              <a:t>Points:FAFSA</a:t>
            </a:r>
            <a:r>
              <a:rPr lang="en-US" sz="1200" kern="1200" dirty="0">
                <a:solidFill>
                  <a:schemeClr val="tx1"/>
                </a:solidFill>
                <a:effectLst/>
                <a:latin typeface="+mn-lt"/>
                <a:ea typeface="+mn-ea"/>
                <a:cs typeface="+mn-cs"/>
              </a:rPr>
              <a:t> opens October 1, 2025; apply early.</a:t>
            </a:r>
          </a:p>
          <a:p>
            <a:r>
              <a:rPr lang="en-US" sz="1200" kern="1200" dirty="0">
                <a:solidFill>
                  <a:schemeClr val="tx1"/>
                </a:solidFill>
                <a:effectLst/>
                <a:latin typeface="+mn-lt"/>
                <a:ea typeface="+mn-ea"/>
                <a:cs typeface="+mn-cs"/>
              </a:rPr>
              <a:t>TAP and Excelsior are NY-specific; check eligibility.</a:t>
            </a:r>
          </a:p>
          <a:p>
            <a:r>
              <a:rPr lang="en-US" sz="1200" kern="1200" dirty="0">
                <a:solidFill>
                  <a:schemeClr val="tx1"/>
                </a:solidFill>
                <a:effectLst/>
                <a:latin typeface="+mn-lt"/>
                <a:ea typeface="+mn-ea"/>
                <a:cs typeface="+mn-cs"/>
              </a:rPr>
              <a:t>Additional apps may be required by certain schools.</a:t>
            </a:r>
          </a:p>
          <a:p>
            <a:r>
              <a:rPr lang="en-US" sz="1200" kern="1200" dirty="0">
                <a:solidFill>
                  <a:schemeClr val="tx1"/>
                </a:solidFill>
                <a:effectLst/>
                <a:latin typeface="+mn-lt"/>
                <a:ea typeface="+mn-ea"/>
                <a:cs typeface="+mn-cs"/>
              </a:rPr>
              <a:t>Transition to deadlines and tips next.</a:t>
            </a:r>
          </a:p>
          <a:p>
            <a:r>
              <a:rPr lang="en-US" sz="1200" kern="1200" dirty="0">
                <a:solidFill>
                  <a:schemeClr val="tx1"/>
                </a:solidFill>
                <a:effectLst/>
                <a:latin typeface="+mn-lt"/>
                <a:ea typeface="+mn-ea"/>
                <a:cs typeface="+mn-cs"/>
              </a:rPr>
              <a:t>Engage: Ask who’s planning to apply and offer assistance resources.</a:t>
            </a:r>
          </a:p>
          <a:p>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5</a:t>
            </a:fld>
            <a:endParaRPr lang="en-US"/>
          </a:p>
        </p:txBody>
      </p:sp>
    </p:spTree>
    <p:extLst>
      <p:ext uri="{BB962C8B-B14F-4D97-AF65-F5344CB8AC3E}">
        <p14:creationId xmlns:p14="http://schemas.microsoft.com/office/powerpoint/2010/main" val="412370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 of fraudulent lookalike sites that expect payment. The</a:t>
            </a:r>
            <a:r>
              <a:rPr lang="en-US" baseline="0" dirty="0"/>
              <a:t> FAFSA is FREE</a:t>
            </a:r>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7</a:t>
            </a:fld>
            <a:endParaRPr lang="en-US"/>
          </a:p>
        </p:txBody>
      </p:sp>
    </p:spTree>
    <p:extLst>
      <p:ext uri="{BB962C8B-B14F-4D97-AF65-F5344CB8AC3E}">
        <p14:creationId xmlns:p14="http://schemas.microsoft.com/office/powerpoint/2010/main" val="151718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a:t>
            </a:r>
            <a:r>
              <a:rPr lang="en-US" baseline="0" dirty="0"/>
              <a:t> the student and parent need an FSA ID</a:t>
            </a:r>
            <a:endParaRPr lang="en-US" dirty="0"/>
          </a:p>
          <a:p>
            <a:r>
              <a:rPr lang="en-US" sz="1200" kern="1200" dirty="0">
                <a:solidFill>
                  <a:schemeClr val="tx1"/>
                </a:solidFill>
                <a:effectLst/>
                <a:latin typeface="+mn-lt"/>
                <a:ea typeface="+mn-ea"/>
                <a:cs typeface="+mn-cs"/>
              </a:rPr>
              <a:t>Title: Create an Account (FSA ID)Essential step for federal aid processes.</a:t>
            </a:r>
          </a:p>
          <a:p>
            <a:r>
              <a:rPr lang="en-US" sz="1200" kern="1200" dirty="0">
                <a:solidFill>
                  <a:schemeClr val="tx1"/>
                </a:solidFill>
                <a:effectLst/>
                <a:latin typeface="+mn-lt"/>
                <a:ea typeface="+mn-ea"/>
                <a:cs typeface="+mn-cs"/>
              </a:rPr>
              <a:t>Key </a:t>
            </a:r>
            <a:r>
              <a:rPr lang="en-US" sz="1200" kern="1200" dirty="0" err="1">
                <a:solidFill>
                  <a:schemeClr val="tx1"/>
                </a:solidFill>
                <a:effectLst/>
                <a:latin typeface="+mn-lt"/>
                <a:ea typeface="+mn-ea"/>
                <a:cs typeface="+mn-cs"/>
              </a:rPr>
              <a:t>Points:Both</a:t>
            </a:r>
            <a:r>
              <a:rPr lang="en-US" sz="1200" kern="1200" dirty="0">
                <a:solidFill>
                  <a:schemeClr val="tx1"/>
                </a:solidFill>
                <a:effectLst/>
                <a:latin typeface="+mn-lt"/>
                <a:ea typeface="+mn-ea"/>
                <a:cs typeface="+mn-cs"/>
              </a:rPr>
              <a:t> parent and student need their own FSA ID.</a:t>
            </a:r>
          </a:p>
          <a:p>
            <a:r>
              <a:rPr lang="en-US" sz="1200" kern="1200" dirty="0">
                <a:solidFill>
                  <a:schemeClr val="tx1"/>
                </a:solidFill>
                <a:effectLst/>
                <a:latin typeface="+mn-lt"/>
                <a:ea typeface="+mn-ea"/>
                <a:cs typeface="+mn-cs"/>
              </a:rPr>
              <a:t>Required: Name, Date of Birth, Social Security Number, Mobile Phone Number, Email Address.</a:t>
            </a:r>
          </a:p>
          <a:p>
            <a:r>
              <a:rPr lang="en-US" sz="1200" kern="1200" dirty="0">
                <a:solidFill>
                  <a:schemeClr val="tx1"/>
                </a:solidFill>
                <a:effectLst/>
                <a:latin typeface="+mn-lt"/>
                <a:ea typeface="+mn-ea"/>
                <a:cs typeface="+mn-cs"/>
              </a:rPr>
              <a:t>Don’t use high school email.</a:t>
            </a:r>
          </a:p>
          <a:p>
            <a:r>
              <a:rPr lang="en-US" sz="1200" kern="1200" dirty="0">
                <a:solidFill>
                  <a:schemeClr val="tx1"/>
                </a:solidFill>
                <a:effectLst/>
                <a:latin typeface="+mn-lt"/>
                <a:ea typeface="+mn-ea"/>
                <a:cs typeface="+mn-cs"/>
              </a:rPr>
              <a:t>Must be completed 3-5 business days before FAFSA.</a:t>
            </a:r>
          </a:p>
          <a:p>
            <a:r>
              <a:rPr lang="en-US" sz="1200" kern="1200" dirty="0">
                <a:solidFill>
                  <a:schemeClr val="tx1"/>
                </a:solidFill>
                <a:effectLst/>
                <a:latin typeface="+mn-lt"/>
                <a:ea typeface="+mn-ea"/>
                <a:cs typeface="+mn-cs"/>
              </a:rPr>
              <a:t>Uses: FAFSA, Master Promissory Note, loan counseling, repayment plans, Public Service Loan Forgiveness.</a:t>
            </a:r>
          </a:p>
          <a:p>
            <a:r>
              <a:rPr lang="en-US" sz="1200" kern="1200" dirty="0">
                <a:solidFill>
                  <a:schemeClr val="tx1"/>
                </a:solidFill>
                <a:effectLst/>
                <a:latin typeface="+mn-lt"/>
                <a:ea typeface="+mn-ea"/>
                <a:cs typeface="+mn-cs"/>
              </a:rPr>
              <a:t>Action: Start at "Get Started" </a:t>
            </a:r>
            <a:r>
              <a:rPr lang="en-US" sz="1200" kern="1200" dirty="0" err="1">
                <a:solidFill>
                  <a:schemeClr val="tx1"/>
                </a:solidFill>
                <a:effectLst/>
                <a:latin typeface="+mn-lt"/>
                <a:ea typeface="+mn-ea"/>
                <a:cs typeface="+mn-cs"/>
              </a:rPr>
              <a:t>button.Engage</a:t>
            </a:r>
            <a:r>
              <a:rPr lang="en-US" sz="1200" kern="1200" dirty="0">
                <a:solidFill>
                  <a:schemeClr val="tx1"/>
                </a:solidFill>
                <a:effectLst/>
                <a:latin typeface="+mn-lt"/>
                <a:ea typeface="+mn-ea"/>
                <a:cs typeface="+mn-cs"/>
              </a:rPr>
              <a:t>: Ask who needs help creating an FSA ID; offer guidance.</a:t>
            </a:r>
          </a:p>
          <a:p>
            <a:endParaRPr lang="en-US" dirty="0"/>
          </a:p>
        </p:txBody>
      </p:sp>
      <p:sp>
        <p:nvSpPr>
          <p:cNvPr id="4" name="Slide Number Placeholder 3"/>
          <p:cNvSpPr>
            <a:spLocks noGrp="1"/>
          </p:cNvSpPr>
          <p:nvPr>
            <p:ph type="sldNum" sz="quarter" idx="5"/>
          </p:nvPr>
        </p:nvSpPr>
        <p:spPr/>
        <p:txBody>
          <a:bodyPr/>
          <a:lstStyle/>
          <a:p>
            <a:fld id="{23334756-651D-45E8-8FD5-3AA54CC4B066}" type="slidenum">
              <a:rPr lang="en-US" smtClean="0"/>
              <a:t>8</a:t>
            </a:fld>
            <a:endParaRPr lang="en-US"/>
          </a:p>
        </p:txBody>
      </p:sp>
    </p:spTree>
    <p:extLst>
      <p:ext uri="{BB962C8B-B14F-4D97-AF65-F5344CB8AC3E}">
        <p14:creationId xmlns:p14="http://schemas.microsoft.com/office/powerpoint/2010/main" val="193277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a:t>
            </a:r>
            <a:r>
              <a:rPr lang="en-US" baseline="0" dirty="0"/>
              <a:t> the student and parent need an FSA ID</a:t>
            </a:r>
            <a:endParaRPr lang="en-US" dirty="0"/>
          </a:p>
          <a:p>
            <a:endParaRPr lang="en-US" dirty="0"/>
          </a:p>
        </p:txBody>
      </p:sp>
      <p:sp>
        <p:nvSpPr>
          <p:cNvPr id="4" name="Slide Number Placeholder 3"/>
          <p:cNvSpPr>
            <a:spLocks noGrp="1"/>
          </p:cNvSpPr>
          <p:nvPr>
            <p:ph type="sldNum" sz="quarter" idx="5"/>
          </p:nvPr>
        </p:nvSpPr>
        <p:spPr/>
        <p:txBody>
          <a:bodyPr/>
          <a:lstStyle/>
          <a:p>
            <a:fld id="{23334756-651D-45E8-8FD5-3AA54CC4B066}" type="slidenum">
              <a:rPr lang="en-US" smtClean="0"/>
              <a:t>9</a:t>
            </a:fld>
            <a:endParaRPr lang="en-US"/>
          </a:p>
        </p:txBody>
      </p:sp>
    </p:spTree>
    <p:extLst>
      <p:ext uri="{BB962C8B-B14F-4D97-AF65-F5344CB8AC3E}">
        <p14:creationId xmlns:p14="http://schemas.microsoft.com/office/powerpoint/2010/main" val="306380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a:t>
            </a:r>
            <a:r>
              <a:rPr lang="en-US" baseline="0" dirty="0"/>
              <a:t> Higher Education Services Corporation administers TAP, the STEM grant, Excelsior, </a:t>
            </a:r>
            <a:r>
              <a:rPr lang="en-US" baseline="0" dirty="0" err="1"/>
              <a:t>etc</a:t>
            </a:r>
            <a:r>
              <a:rPr lang="en-US" baseline="0" dirty="0"/>
              <a:t>; only available to NYS residents who attend NYS colleges.</a:t>
            </a:r>
            <a:endParaRPr lang="en-US" dirty="0"/>
          </a:p>
        </p:txBody>
      </p:sp>
      <p:sp>
        <p:nvSpPr>
          <p:cNvPr id="4" name="Slide Number Placeholder 3"/>
          <p:cNvSpPr>
            <a:spLocks noGrp="1"/>
          </p:cNvSpPr>
          <p:nvPr>
            <p:ph type="sldNum" sz="quarter" idx="10"/>
          </p:nvPr>
        </p:nvSpPr>
        <p:spPr/>
        <p:txBody>
          <a:bodyPr/>
          <a:lstStyle/>
          <a:p>
            <a:fld id="{23334756-651D-45E8-8FD5-3AA54CC4B066}" type="slidenum">
              <a:rPr lang="en-US" smtClean="0"/>
              <a:t>10</a:t>
            </a:fld>
            <a:endParaRPr lang="en-US"/>
          </a:p>
        </p:txBody>
      </p:sp>
    </p:spTree>
    <p:extLst>
      <p:ext uri="{BB962C8B-B14F-4D97-AF65-F5344CB8AC3E}">
        <p14:creationId xmlns:p14="http://schemas.microsoft.com/office/powerpoint/2010/main" val="92408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0058400" cy="37676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0" y="6"/>
            <a:ext cx="10058382" cy="3767662"/>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7190" y="4087520"/>
            <a:ext cx="6412230" cy="1205653"/>
          </a:xfrm>
        </p:spPr>
        <p:txBody>
          <a:bodyPr anchor="ctr">
            <a:normAutofit/>
          </a:bodyPr>
          <a:lstStyle>
            <a:lvl1pPr algn="r">
              <a:defRPr sz="8899" spc="356" baseline="0"/>
            </a:lvl1pPr>
          </a:lstStyle>
          <a:p>
            <a:r>
              <a:rPr lang="en-US" dirty="0"/>
              <a:t>Click to edit Master title style</a:t>
            </a:r>
          </a:p>
        </p:txBody>
      </p:sp>
      <p:sp>
        <p:nvSpPr>
          <p:cNvPr id="3" name="Subtitle 2"/>
          <p:cNvSpPr>
            <a:spLocks noGrp="1"/>
          </p:cNvSpPr>
          <p:nvPr>
            <p:ph type="subTitle" idx="1"/>
          </p:nvPr>
        </p:nvSpPr>
        <p:spPr>
          <a:xfrm>
            <a:off x="7103745" y="4087520"/>
            <a:ext cx="2640330" cy="1205653"/>
          </a:xfrm>
        </p:spPr>
        <p:txBody>
          <a:bodyPr lIns="91440" rIns="91440" anchor="ctr">
            <a:normAutofit/>
          </a:bodyPr>
          <a:lstStyle>
            <a:lvl1pPr marL="0" indent="0" algn="l">
              <a:lnSpc>
                <a:spcPct val="100000"/>
              </a:lnSpc>
              <a:spcBef>
                <a:spcPts val="0"/>
              </a:spcBef>
              <a:buNone/>
              <a:defRPr sz="3204">
                <a:solidFill>
                  <a:schemeClr val="tx1">
                    <a:lumMod val="95000"/>
                    <a:lumOff val="5000"/>
                  </a:schemeClr>
                </a:solidFill>
              </a:defRPr>
            </a:lvl1pPr>
            <a:lvl2pPr marL="813725" indent="0" algn="ctr">
              <a:buNone/>
              <a:defRPr sz="3204"/>
            </a:lvl2pPr>
            <a:lvl3pPr marL="1627449" indent="0" algn="ctr">
              <a:buNone/>
              <a:defRPr sz="3204"/>
            </a:lvl3pPr>
            <a:lvl4pPr marL="2441174" indent="0" algn="ctr">
              <a:buNone/>
              <a:defRPr sz="3204"/>
            </a:lvl4pPr>
            <a:lvl5pPr marL="3254898" indent="0" algn="ctr">
              <a:buNone/>
              <a:defRPr sz="3204"/>
            </a:lvl5pPr>
            <a:lvl6pPr marL="4068623" indent="0" algn="ctr">
              <a:buNone/>
              <a:defRPr sz="3204"/>
            </a:lvl6pPr>
            <a:lvl7pPr marL="4882347" indent="0" algn="ctr">
              <a:buNone/>
              <a:defRPr sz="3204"/>
            </a:lvl7pPr>
            <a:lvl8pPr marL="5696072" indent="0" algn="ctr">
              <a:buNone/>
              <a:defRPr sz="3204"/>
            </a:lvl8pPr>
            <a:lvl9pPr marL="6509796" indent="0" algn="ctr">
              <a:buNone/>
              <a:defRPr sz="3204"/>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919145" y="4338013"/>
            <a:ext cx="0" cy="7535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27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1357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627944"/>
            <a:ext cx="2168843" cy="4458406"/>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817245" y="627944"/>
            <a:ext cx="6255068" cy="445840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8298180" y="48414"/>
            <a:ext cx="0" cy="7543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62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0886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0058400" cy="376766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0" y="6"/>
            <a:ext cx="10058382" cy="3767662"/>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4087520"/>
            <a:ext cx="6412230" cy="1205653"/>
          </a:xfrm>
        </p:spPr>
        <p:txBody>
          <a:bodyPr anchor="ctr">
            <a:normAutofit/>
          </a:bodyPr>
          <a:lstStyle>
            <a:lvl1pPr algn="r">
              <a:defRPr sz="8899" b="0" spc="356" baseline="0"/>
            </a:lvl1pPr>
          </a:lstStyle>
          <a:p>
            <a:r>
              <a:rPr lang="en-US" dirty="0"/>
              <a:t>Click to edit Master title style</a:t>
            </a:r>
          </a:p>
        </p:txBody>
      </p:sp>
      <p:sp>
        <p:nvSpPr>
          <p:cNvPr id="3" name="Text Placeholder 2"/>
          <p:cNvSpPr>
            <a:spLocks noGrp="1"/>
          </p:cNvSpPr>
          <p:nvPr>
            <p:ph type="body" idx="1"/>
          </p:nvPr>
        </p:nvSpPr>
        <p:spPr>
          <a:xfrm>
            <a:off x="7103745" y="4087520"/>
            <a:ext cx="2640330" cy="1205653"/>
          </a:xfrm>
        </p:spPr>
        <p:txBody>
          <a:bodyPr lIns="91440" rIns="91440" anchor="ctr">
            <a:normAutofit/>
          </a:bodyPr>
          <a:lstStyle>
            <a:lvl1pPr marL="0" indent="0">
              <a:lnSpc>
                <a:spcPct val="100000"/>
              </a:lnSpc>
              <a:spcBef>
                <a:spcPts val="0"/>
              </a:spcBef>
              <a:buNone/>
              <a:defRPr sz="3204">
                <a:solidFill>
                  <a:schemeClr val="tx1">
                    <a:lumMod val="95000"/>
                    <a:lumOff val="5000"/>
                  </a:schemeClr>
                </a:solidFill>
              </a:defRPr>
            </a:lvl1pPr>
            <a:lvl2pPr marL="813725" indent="0">
              <a:buNone/>
              <a:defRPr sz="3204">
                <a:solidFill>
                  <a:schemeClr val="tx1">
                    <a:tint val="75000"/>
                  </a:schemeClr>
                </a:solidFill>
              </a:defRPr>
            </a:lvl2pPr>
            <a:lvl3pPr marL="1627449" indent="0">
              <a:buNone/>
              <a:defRPr sz="2848">
                <a:solidFill>
                  <a:schemeClr val="tx1">
                    <a:tint val="75000"/>
                  </a:schemeClr>
                </a:solidFill>
              </a:defRPr>
            </a:lvl3pPr>
            <a:lvl4pPr marL="2441174" indent="0">
              <a:buNone/>
              <a:defRPr sz="2492">
                <a:solidFill>
                  <a:schemeClr val="tx1">
                    <a:tint val="75000"/>
                  </a:schemeClr>
                </a:solidFill>
              </a:defRPr>
            </a:lvl4pPr>
            <a:lvl5pPr marL="3254898" indent="0">
              <a:buNone/>
              <a:defRPr sz="2492">
                <a:solidFill>
                  <a:schemeClr val="tx1">
                    <a:tint val="75000"/>
                  </a:schemeClr>
                </a:solidFill>
              </a:defRPr>
            </a:lvl5pPr>
            <a:lvl6pPr marL="4068623" indent="0">
              <a:buNone/>
              <a:defRPr sz="2492">
                <a:solidFill>
                  <a:schemeClr val="tx1">
                    <a:tint val="75000"/>
                  </a:schemeClr>
                </a:solidFill>
              </a:defRPr>
            </a:lvl6pPr>
            <a:lvl7pPr marL="4882347" indent="0">
              <a:buNone/>
              <a:defRPr sz="2492">
                <a:solidFill>
                  <a:schemeClr val="tx1">
                    <a:tint val="75000"/>
                  </a:schemeClr>
                </a:solidFill>
              </a:defRPr>
            </a:lvl7pPr>
            <a:lvl8pPr marL="5696072" indent="0">
              <a:buNone/>
              <a:defRPr sz="2492">
                <a:solidFill>
                  <a:schemeClr val="tx1">
                    <a:tint val="75000"/>
                  </a:schemeClr>
                </a:solidFill>
              </a:defRPr>
            </a:lvl8pPr>
            <a:lvl9pPr marL="6509796" indent="0">
              <a:buNone/>
              <a:defRPr sz="249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919145" y="4338013"/>
            <a:ext cx="0" cy="75353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91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4906" y="482261"/>
            <a:ext cx="8019059" cy="1235795"/>
          </a:xfrm>
        </p:spPr>
        <p:txBody>
          <a:bodyPr/>
          <a:lstStyle/>
          <a:p>
            <a:r>
              <a:rPr lang="en-US" dirty="0"/>
              <a:t>Click to edit Master title style</a:t>
            </a:r>
          </a:p>
        </p:txBody>
      </p:sp>
      <p:sp>
        <p:nvSpPr>
          <p:cNvPr id="3" name="Content Placeholder 2"/>
          <p:cNvSpPr>
            <a:spLocks noGrp="1"/>
          </p:cNvSpPr>
          <p:nvPr>
            <p:ph sz="half" idx="1"/>
          </p:nvPr>
        </p:nvSpPr>
        <p:spPr>
          <a:xfrm>
            <a:off x="844906" y="1883833"/>
            <a:ext cx="3922776" cy="3315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41189" y="1883833"/>
            <a:ext cx="3922776" cy="3315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3365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44906" y="482261"/>
            <a:ext cx="8019059" cy="1235795"/>
          </a:xfrm>
        </p:spPr>
        <p:txBody>
          <a:bodyPr/>
          <a:lstStyle/>
          <a:p>
            <a:r>
              <a:rPr lang="en-US" dirty="0"/>
              <a:t>Click to edit Master title style</a:t>
            </a:r>
          </a:p>
        </p:txBody>
      </p:sp>
      <p:sp>
        <p:nvSpPr>
          <p:cNvPr id="3" name="Text Placeholder 2"/>
          <p:cNvSpPr>
            <a:spLocks noGrp="1"/>
          </p:cNvSpPr>
          <p:nvPr>
            <p:ph type="body" idx="1"/>
          </p:nvPr>
        </p:nvSpPr>
        <p:spPr>
          <a:xfrm>
            <a:off x="844906" y="1796182"/>
            <a:ext cx="3922776" cy="678180"/>
          </a:xfrm>
        </p:spPr>
        <p:txBody>
          <a:bodyPr lIns="137160" rIns="137160" anchor="ctr">
            <a:normAutofit/>
          </a:bodyPr>
          <a:lstStyle>
            <a:lvl1pPr marL="0" indent="0">
              <a:spcBef>
                <a:spcPts val="0"/>
              </a:spcBef>
              <a:spcAft>
                <a:spcPts val="0"/>
              </a:spcAft>
              <a:buNone/>
              <a:defRPr sz="4094" b="0" cap="none" baseline="0">
                <a:solidFill>
                  <a:schemeClr val="accent1"/>
                </a:solidFill>
                <a:latin typeface="+mn-lt"/>
              </a:defRPr>
            </a:lvl1pPr>
            <a:lvl2pPr marL="813725" indent="0">
              <a:buNone/>
              <a:defRPr sz="3560" b="1"/>
            </a:lvl2pPr>
            <a:lvl3pPr marL="1627449" indent="0">
              <a:buNone/>
              <a:defRPr sz="3204" b="1"/>
            </a:lvl3pPr>
            <a:lvl4pPr marL="2441174" indent="0">
              <a:buNone/>
              <a:defRPr sz="2848" b="1"/>
            </a:lvl4pPr>
            <a:lvl5pPr marL="3254898" indent="0">
              <a:buNone/>
              <a:defRPr sz="2848" b="1"/>
            </a:lvl5pPr>
            <a:lvl6pPr marL="4068623" indent="0">
              <a:buNone/>
              <a:defRPr sz="2848" b="1"/>
            </a:lvl6pPr>
            <a:lvl7pPr marL="4882347" indent="0">
              <a:buNone/>
              <a:defRPr sz="2848" b="1"/>
            </a:lvl7pPr>
            <a:lvl8pPr marL="5696072" indent="0">
              <a:buNone/>
              <a:defRPr sz="2848" b="1"/>
            </a:lvl8pPr>
            <a:lvl9pPr marL="6509796" indent="0">
              <a:buNone/>
              <a:defRPr sz="2848" b="1"/>
            </a:lvl9pPr>
          </a:lstStyle>
          <a:p>
            <a:pPr lvl="0"/>
            <a:r>
              <a:rPr lang="en-US" dirty="0"/>
              <a:t>Click to edit Master text styles</a:t>
            </a:r>
          </a:p>
        </p:txBody>
      </p:sp>
      <p:sp>
        <p:nvSpPr>
          <p:cNvPr id="4" name="Content Placeholder 3"/>
          <p:cNvSpPr>
            <a:spLocks noGrp="1"/>
          </p:cNvSpPr>
          <p:nvPr>
            <p:ph sz="half" idx="2"/>
          </p:nvPr>
        </p:nvSpPr>
        <p:spPr>
          <a:xfrm>
            <a:off x="844906" y="2445677"/>
            <a:ext cx="3922776" cy="2753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41189" y="1796182"/>
            <a:ext cx="3922776" cy="678180"/>
          </a:xfrm>
        </p:spPr>
        <p:txBody>
          <a:bodyPr lIns="137160" rIns="137160" anchor="ctr">
            <a:normAutofit/>
          </a:bodyPr>
          <a:lstStyle>
            <a:lvl1pPr marL="0" indent="0">
              <a:spcBef>
                <a:spcPts val="0"/>
              </a:spcBef>
              <a:spcAft>
                <a:spcPts val="0"/>
              </a:spcAft>
              <a:buNone/>
              <a:defRPr lang="en-US" sz="4094" b="0" kern="1200" cap="none" baseline="0" dirty="0">
                <a:solidFill>
                  <a:schemeClr val="accent1"/>
                </a:solidFill>
                <a:latin typeface="+mn-lt"/>
                <a:ea typeface="+mn-ea"/>
                <a:cs typeface="+mn-cs"/>
              </a:defRPr>
            </a:lvl1pPr>
            <a:lvl2pPr marL="813725" indent="0">
              <a:buNone/>
              <a:defRPr sz="3560" b="1"/>
            </a:lvl2pPr>
            <a:lvl3pPr marL="1627449" indent="0">
              <a:buNone/>
              <a:defRPr sz="3204" b="1"/>
            </a:lvl3pPr>
            <a:lvl4pPr marL="2441174" indent="0">
              <a:buNone/>
              <a:defRPr sz="2848" b="1"/>
            </a:lvl4pPr>
            <a:lvl5pPr marL="3254898" indent="0">
              <a:buNone/>
              <a:defRPr sz="2848" b="1"/>
            </a:lvl5pPr>
            <a:lvl6pPr marL="4068623" indent="0">
              <a:buNone/>
              <a:defRPr sz="2848" b="1"/>
            </a:lvl6pPr>
            <a:lvl7pPr marL="4882347" indent="0">
              <a:buNone/>
              <a:defRPr sz="2848" b="1"/>
            </a:lvl7pPr>
            <a:lvl8pPr marL="5696072" indent="0">
              <a:buNone/>
              <a:defRPr sz="2848" b="1"/>
            </a:lvl8pPr>
            <a:lvl9pPr marL="6509796" indent="0">
              <a:buNone/>
              <a:defRPr sz="2848" b="1"/>
            </a:lvl9pPr>
          </a:lstStyle>
          <a:p>
            <a:pPr marL="0" lvl="0" indent="0" algn="l" defTabSz="1627449" rtl="0" eaLnBrk="1" latinLnBrk="0" hangingPunct="1">
              <a:lnSpc>
                <a:spcPct val="90000"/>
              </a:lnSpc>
              <a:spcBef>
                <a:spcPts val="3204"/>
              </a:spcBef>
              <a:buNone/>
            </a:pPr>
            <a:r>
              <a:rPr lang="en-US" dirty="0"/>
              <a:t>Click to edit Master text styles</a:t>
            </a:r>
          </a:p>
        </p:txBody>
      </p:sp>
      <p:sp>
        <p:nvSpPr>
          <p:cNvPr id="6" name="Content Placeholder 5"/>
          <p:cNvSpPr>
            <a:spLocks noGrp="1"/>
          </p:cNvSpPr>
          <p:nvPr>
            <p:ph sz="quarter" idx="4"/>
          </p:nvPr>
        </p:nvSpPr>
        <p:spPr>
          <a:xfrm>
            <a:off x="4941189" y="2445677"/>
            <a:ext cx="3922776" cy="2753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10/24/2025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8151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10/24/2025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78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3886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844906" y="388559"/>
            <a:ext cx="3621024" cy="1431713"/>
          </a:xfrm>
        </p:spPr>
        <p:txBody>
          <a:bodyPr>
            <a:noAutofit/>
          </a:bodyPr>
          <a:lstStyle>
            <a:lvl1pPr>
              <a:lnSpc>
                <a:spcPct val="80000"/>
              </a:lnSpc>
              <a:defRPr sz="7119"/>
            </a:lvl1pPr>
          </a:lstStyle>
          <a:p>
            <a:r>
              <a:rPr lang="en-US" dirty="0"/>
              <a:t>Click to edit Master title style</a:t>
            </a:r>
          </a:p>
        </p:txBody>
      </p:sp>
      <p:sp>
        <p:nvSpPr>
          <p:cNvPr id="3" name="Content Placeholder 2"/>
          <p:cNvSpPr>
            <a:spLocks noGrp="1"/>
          </p:cNvSpPr>
          <p:nvPr>
            <p:ph idx="1"/>
          </p:nvPr>
        </p:nvSpPr>
        <p:spPr>
          <a:xfrm>
            <a:off x="4714875" y="678180"/>
            <a:ext cx="4684700" cy="4272534"/>
          </a:xfrm>
        </p:spPr>
        <p:txBody>
          <a:bodyPr/>
          <a:lstStyle>
            <a:lvl1pPr>
              <a:defRPr sz="4272"/>
            </a:lvl1pPr>
            <a:lvl2pPr>
              <a:defRPr sz="3560"/>
            </a:lvl2pPr>
            <a:lvl3pPr>
              <a:defRPr sz="2848"/>
            </a:lvl3pPr>
            <a:lvl4pPr>
              <a:defRPr sz="2848"/>
            </a:lvl4pPr>
            <a:lvl5pPr>
              <a:defRPr sz="2848"/>
            </a:lvl5pPr>
            <a:lvl6pPr>
              <a:defRPr sz="2848"/>
            </a:lvl6pPr>
            <a:lvl7pPr>
              <a:defRPr sz="2848"/>
            </a:lvl7pPr>
            <a:lvl8pPr>
              <a:defRPr sz="2848"/>
            </a:lvl8pPr>
            <a:lvl9pPr>
              <a:defRPr sz="284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4906" y="1860352"/>
            <a:ext cx="3621024" cy="3100409"/>
          </a:xfrm>
        </p:spPr>
        <p:txBody>
          <a:bodyPr lIns="91440" rIns="91440">
            <a:normAutofit/>
          </a:bodyPr>
          <a:lstStyle>
            <a:lvl1pPr marL="0" indent="0">
              <a:lnSpc>
                <a:spcPct val="108000"/>
              </a:lnSpc>
              <a:spcBef>
                <a:spcPts val="1068"/>
              </a:spcBef>
              <a:buNone/>
              <a:defRPr sz="2848"/>
            </a:lvl1pPr>
            <a:lvl2pPr marL="813725" indent="0">
              <a:buNone/>
              <a:defRPr sz="2136"/>
            </a:lvl2pPr>
            <a:lvl3pPr marL="1627449" indent="0">
              <a:buNone/>
              <a:defRPr sz="1780"/>
            </a:lvl3pPr>
            <a:lvl4pPr marL="2441174" indent="0">
              <a:buNone/>
              <a:defRPr sz="1602"/>
            </a:lvl4pPr>
            <a:lvl5pPr marL="3254898" indent="0">
              <a:buNone/>
              <a:defRPr sz="1602"/>
            </a:lvl5pPr>
            <a:lvl6pPr marL="4068623" indent="0">
              <a:buNone/>
              <a:defRPr sz="1602"/>
            </a:lvl6pPr>
            <a:lvl7pPr marL="4882347" indent="0">
              <a:buNone/>
              <a:defRPr sz="1602"/>
            </a:lvl7pPr>
            <a:lvl8pPr marL="5696072" indent="0">
              <a:buNone/>
              <a:defRPr sz="1602"/>
            </a:lvl8pPr>
            <a:lvl9pPr marL="6509796" indent="0">
              <a:buNone/>
              <a:defRPr sz="1602"/>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9002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190" y="4087521"/>
            <a:ext cx="6412230" cy="1205653"/>
          </a:xfrm>
        </p:spPr>
        <p:txBody>
          <a:bodyPr anchor="ctr">
            <a:normAutofit/>
          </a:bodyPr>
          <a:lstStyle>
            <a:lvl1pPr algn="r">
              <a:defRPr sz="8899" spc="356" baseline="0"/>
            </a:lvl1pPr>
          </a:lstStyle>
          <a:p>
            <a:r>
              <a:rPr lang="en-US" dirty="0"/>
              <a:t>Click to edit Master title style</a:t>
            </a:r>
          </a:p>
        </p:txBody>
      </p:sp>
      <p:sp>
        <p:nvSpPr>
          <p:cNvPr id="3" name="Picture Placeholder 2"/>
          <p:cNvSpPr>
            <a:spLocks noGrp="1" noChangeAspect="1"/>
          </p:cNvSpPr>
          <p:nvPr>
            <p:ph type="pic" idx="1"/>
          </p:nvPr>
        </p:nvSpPr>
        <p:spPr>
          <a:xfrm>
            <a:off x="0" y="-1"/>
            <a:ext cx="10055885" cy="3767667"/>
          </a:xfrm>
          <a:solidFill>
            <a:schemeClr val="accent1">
              <a:lumMod val="60000"/>
              <a:lumOff val="40000"/>
            </a:schemeClr>
          </a:solidFill>
        </p:spPr>
        <p:txBody>
          <a:bodyPr lIns="457200" tIns="365760" rIns="45720" bIns="45720" anchor="t"/>
          <a:lstStyle>
            <a:lvl1pPr marL="0" indent="0">
              <a:buNone/>
              <a:defRPr sz="5695"/>
            </a:lvl1pPr>
            <a:lvl2pPr marL="813725" indent="0">
              <a:buNone/>
              <a:defRPr sz="4983"/>
            </a:lvl2pPr>
            <a:lvl3pPr marL="1627449" indent="0">
              <a:buNone/>
              <a:defRPr sz="4272"/>
            </a:lvl3pPr>
            <a:lvl4pPr marL="2441174" indent="0">
              <a:buNone/>
              <a:defRPr sz="3560"/>
            </a:lvl4pPr>
            <a:lvl5pPr marL="3254898" indent="0">
              <a:buNone/>
              <a:defRPr sz="3560"/>
            </a:lvl5pPr>
            <a:lvl6pPr marL="4068623" indent="0">
              <a:buNone/>
              <a:defRPr sz="3560"/>
            </a:lvl6pPr>
            <a:lvl7pPr marL="4882347" indent="0">
              <a:buNone/>
              <a:defRPr sz="3560"/>
            </a:lvl7pPr>
            <a:lvl8pPr marL="5696072" indent="0">
              <a:buNone/>
              <a:defRPr sz="3560"/>
            </a:lvl8pPr>
            <a:lvl9pPr marL="6509796" indent="0">
              <a:buNone/>
              <a:defRPr sz="3560"/>
            </a:lvl9pPr>
          </a:lstStyle>
          <a:p>
            <a:endParaRPr lang="en-US" dirty="0"/>
          </a:p>
        </p:txBody>
      </p:sp>
      <p:sp>
        <p:nvSpPr>
          <p:cNvPr id="4" name="Text Placeholder 3"/>
          <p:cNvSpPr>
            <a:spLocks noGrp="1"/>
          </p:cNvSpPr>
          <p:nvPr>
            <p:ph type="body" sz="half" idx="2"/>
          </p:nvPr>
        </p:nvSpPr>
        <p:spPr>
          <a:xfrm>
            <a:off x="7103745" y="4087521"/>
            <a:ext cx="2640330" cy="1205653"/>
          </a:xfrm>
        </p:spPr>
        <p:txBody>
          <a:bodyPr lIns="91440" rIns="91440" anchor="ctr">
            <a:normAutofit/>
          </a:bodyPr>
          <a:lstStyle>
            <a:lvl1pPr marL="0" indent="0">
              <a:lnSpc>
                <a:spcPct val="100000"/>
              </a:lnSpc>
              <a:spcBef>
                <a:spcPts val="0"/>
              </a:spcBef>
              <a:buNone/>
              <a:defRPr sz="3204">
                <a:solidFill>
                  <a:schemeClr val="tx1">
                    <a:lumMod val="95000"/>
                    <a:lumOff val="5000"/>
                  </a:schemeClr>
                </a:solidFill>
              </a:defRPr>
            </a:lvl1pPr>
            <a:lvl2pPr marL="813725" indent="0">
              <a:buNone/>
              <a:defRPr sz="2492"/>
            </a:lvl2pPr>
            <a:lvl3pPr marL="1627449" indent="0">
              <a:buNone/>
              <a:defRPr sz="2136"/>
            </a:lvl3pPr>
            <a:lvl4pPr marL="2441174" indent="0">
              <a:buNone/>
              <a:defRPr sz="1780"/>
            </a:lvl4pPr>
            <a:lvl5pPr marL="3254898" indent="0">
              <a:buNone/>
              <a:defRPr sz="1780"/>
            </a:lvl5pPr>
            <a:lvl6pPr marL="4068623" indent="0">
              <a:buNone/>
              <a:defRPr sz="1780"/>
            </a:lvl6pPr>
            <a:lvl7pPr marL="4882347" indent="0">
              <a:buNone/>
              <a:defRPr sz="1780"/>
            </a:lvl7pPr>
            <a:lvl8pPr marL="5696072" indent="0">
              <a:buNone/>
              <a:defRPr sz="1780"/>
            </a:lvl8pPr>
            <a:lvl9pPr marL="6509796" indent="0">
              <a:buNone/>
              <a:defRPr sz="178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6919145" y="4338013"/>
            <a:ext cx="0" cy="7535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60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482261"/>
            <a:ext cx="8019059" cy="1235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44906" y="1883833"/>
            <a:ext cx="8019059" cy="3315547"/>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44906" y="5332339"/>
            <a:ext cx="1777167" cy="226060"/>
          </a:xfrm>
          <a:prstGeom prst="rect">
            <a:avLst/>
          </a:prstGeom>
        </p:spPr>
        <p:txBody>
          <a:bodyPr vert="horz" lIns="91440" tIns="45720" rIns="91440" bIns="45720" rtlCol="0" anchor="ctr"/>
          <a:lstStyle>
            <a:lvl1pPr algn="l">
              <a:defRPr sz="1780">
                <a:solidFill>
                  <a:schemeClr val="tx1">
                    <a:lumMod val="95000"/>
                    <a:lumOff val="5000"/>
                  </a:schemeClr>
                </a:solidFill>
                <a:latin typeface="+mj-lt"/>
              </a:defRPr>
            </a:lvl1pPr>
          </a:lstStyle>
          <a:p>
            <a:fld id="{96DFF08F-DC6B-4601-B491-B0F83F6DD2DA}" type="datetimeFigureOut">
              <a:rPr lang="en-US" dirty="0"/>
              <a:pPr/>
              <a:t>10/24/2025</a:t>
            </a:fld>
            <a:endParaRPr lang="en-US" dirty="0"/>
          </a:p>
        </p:txBody>
      </p:sp>
      <p:sp>
        <p:nvSpPr>
          <p:cNvPr id="5" name="Footer Placeholder 4"/>
          <p:cNvSpPr>
            <a:spLocks noGrp="1"/>
          </p:cNvSpPr>
          <p:nvPr>
            <p:ph type="ftr" sz="quarter" idx="3"/>
          </p:nvPr>
        </p:nvSpPr>
        <p:spPr>
          <a:xfrm>
            <a:off x="3995419" y="5332339"/>
            <a:ext cx="4868703" cy="226060"/>
          </a:xfrm>
          <a:prstGeom prst="rect">
            <a:avLst/>
          </a:prstGeom>
        </p:spPr>
        <p:txBody>
          <a:bodyPr vert="horz" lIns="91440" tIns="45720" rIns="91440" bIns="45720" rtlCol="0" anchor="ctr"/>
          <a:lstStyle>
            <a:lvl1pPr algn="r">
              <a:defRPr sz="178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940801" y="5332339"/>
            <a:ext cx="803274" cy="226060"/>
          </a:xfrm>
          <a:prstGeom prst="rect">
            <a:avLst/>
          </a:prstGeom>
        </p:spPr>
        <p:txBody>
          <a:bodyPr vert="horz" lIns="91440" tIns="45720" rIns="91440" bIns="45720" rtlCol="0" anchor="ctr"/>
          <a:lstStyle>
            <a:lvl1pPr algn="l">
              <a:defRPr sz="178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628650" y="680952"/>
            <a:ext cx="0" cy="7535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224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financialaid@Cobleskill.edu"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jpg"/>
          <p:cNvPicPr>
            <a:picLocks noChangeAspect="1"/>
          </p:cNvPicPr>
          <p:nvPr/>
        </p:nvPicPr>
        <p:blipFill>
          <a:blip r:embed="rId3"/>
          <a:stretch>
            <a:fillRect/>
          </a:stretch>
        </p:blipFill>
        <p:spPr>
          <a:xfrm>
            <a:off x="122610" y="508"/>
            <a:ext cx="10058400" cy="5650992"/>
          </a:xfrm>
          <a:prstGeom prst="rect">
            <a:avLst/>
          </a:prstGeom>
        </p:spPr>
      </p:pic>
      <p:pic>
        <p:nvPicPr>
          <p:cNvPr id="4" name="Picture 3">
            <a:extLst>
              <a:ext uri="{FF2B5EF4-FFF2-40B4-BE49-F238E27FC236}">
                <a16:creationId xmlns:a16="http://schemas.microsoft.com/office/drawing/2014/main" id="{B4914431-5B90-4531-A114-E40B840F893B}"/>
              </a:ext>
            </a:extLst>
          </p:cNvPr>
          <p:cNvPicPr>
            <a:picLocks noChangeAspect="1"/>
          </p:cNvPicPr>
          <p:nvPr/>
        </p:nvPicPr>
        <p:blipFill>
          <a:blip r:embed="rId4"/>
          <a:stretch>
            <a:fillRect/>
          </a:stretch>
        </p:blipFill>
        <p:spPr>
          <a:xfrm>
            <a:off x="6114517" y="247413"/>
            <a:ext cx="3821273" cy="657259"/>
          </a:xfrm>
          <a:prstGeom prst="rect">
            <a:avLst/>
          </a:prstGeom>
        </p:spPr>
      </p:pic>
      <p:sp>
        <p:nvSpPr>
          <p:cNvPr id="5" name="Rectangle 4">
            <a:extLst>
              <a:ext uri="{FF2B5EF4-FFF2-40B4-BE49-F238E27FC236}">
                <a16:creationId xmlns:a16="http://schemas.microsoft.com/office/drawing/2014/main" id="{F40650CE-6B01-455E-9AAE-11E523D4C632}"/>
              </a:ext>
            </a:extLst>
          </p:cNvPr>
          <p:cNvSpPr/>
          <p:nvPr/>
        </p:nvSpPr>
        <p:spPr>
          <a:xfrm>
            <a:off x="3424136" y="3132305"/>
            <a:ext cx="5924145" cy="10411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dirty="0">
                <a:solidFill>
                  <a:srgbClr val="34495E"/>
                </a:solidFill>
              </a:rPr>
              <a:t>Presented by Brian Smith</a:t>
            </a:r>
          </a:p>
          <a:p>
            <a:r>
              <a:rPr lang="en-US" sz="2400" dirty="0">
                <a:solidFill>
                  <a:srgbClr val="34495E"/>
                </a:solidFill>
              </a:rPr>
              <a:t>Director of Student Financial Services</a:t>
            </a:r>
          </a:p>
          <a:p>
            <a:r>
              <a:rPr lang="en-US" sz="2400" dirty="0">
                <a:solidFill>
                  <a:srgbClr val="34495E"/>
                </a:solidFill>
              </a:rPr>
              <a:t>SUNY Cobleskill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pic>
        <p:nvPicPr>
          <p:cNvPr id="3" name="Picture 2" descr="A group of men in graduation gowns&#10;&#10;Description automatically generated">
            <a:extLst>
              <a:ext uri="{FF2B5EF4-FFF2-40B4-BE49-F238E27FC236}">
                <a16:creationId xmlns:a16="http://schemas.microsoft.com/office/drawing/2014/main" id="{2B6897FF-F804-D4C6-020A-79DC93976C53}"/>
              </a:ext>
            </a:extLst>
          </p:cNvPr>
          <p:cNvPicPr>
            <a:picLocks noChangeAspect="1"/>
          </p:cNvPicPr>
          <p:nvPr/>
        </p:nvPicPr>
        <p:blipFill>
          <a:blip r:embed="rId3"/>
          <a:stretch>
            <a:fillRect/>
          </a:stretch>
        </p:blipFill>
        <p:spPr>
          <a:xfrm>
            <a:off x="0" y="4156"/>
            <a:ext cx="10059245" cy="4371769"/>
          </a:xfrm>
          <a:prstGeom prst="rect">
            <a:avLst/>
          </a:prstGeom>
          <a:ln>
            <a:solidFill>
              <a:srgbClr val="4472C4"/>
            </a:solidFill>
          </a:ln>
        </p:spPr>
      </p:pic>
      <p:sp>
        <p:nvSpPr>
          <p:cNvPr id="5" name="Oval 4">
            <a:extLst>
              <a:ext uri="{FF2B5EF4-FFF2-40B4-BE49-F238E27FC236}">
                <a16:creationId xmlns:a16="http://schemas.microsoft.com/office/drawing/2014/main" id="{7B0B78CF-0F2F-4924-9F2E-43363F382B1B}"/>
              </a:ext>
            </a:extLst>
          </p:cNvPr>
          <p:cNvSpPr/>
          <p:nvPr/>
        </p:nvSpPr>
        <p:spPr>
          <a:xfrm>
            <a:off x="6006444" y="4648229"/>
            <a:ext cx="3667602" cy="6021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0000"/>
              </a:solidFill>
              <a:highlight>
                <a:srgbClr val="000000"/>
              </a:highlight>
            </a:endParaRPr>
          </a:p>
        </p:txBody>
      </p:sp>
      <p:sp>
        <p:nvSpPr>
          <p:cNvPr id="4" name="TextBox 3"/>
          <p:cNvSpPr txBox="1"/>
          <p:nvPr/>
        </p:nvSpPr>
        <p:spPr>
          <a:xfrm>
            <a:off x="6168448" y="4682487"/>
            <a:ext cx="3355451" cy="523220"/>
          </a:xfrm>
          <a:prstGeom prst="rect">
            <a:avLst/>
          </a:prstGeom>
          <a:noFill/>
        </p:spPr>
        <p:txBody>
          <a:bodyPr wrap="square" rtlCol="0">
            <a:spAutoFit/>
          </a:bodyPr>
          <a:lstStyle/>
          <a:p>
            <a:r>
              <a:rPr lang="en-US" sz="2800" b="1" dirty="0">
                <a:solidFill>
                  <a:srgbClr val="000000"/>
                </a:solidFill>
              </a:rPr>
              <a:t>Tap.hesc.ny.gov/</a:t>
            </a:r>
            <a:r>
              <a:rPr lang="en-US" sz="2800" b="1" dirty="0" err="1">
                <a:solidFill>
                  <a:srgbClr val="000000"/>
                </a:solidFill>
              </a:rPr>
              <a:t>totw</a:t>
            </a:r>
            <a:endParaRPr lang="en-US" sz="2800" b="1" dirty="0">
              <a:solidFill>
                <a:srgbClr val="000000"/>
              </a:solidFill>
            </a:endParaRPr>
          </a:p>
        </p:txBody>
      </p:sp>
      <p:pic>
        <p:nvPicPr>
          <p:cNvPr id="8" name="Picture 7">
            <a:extLst>
              <a:ext uri="{FF2B5EF4-FFF2-40B4-BE49-F238E27FC236}">
                <a16:creationId xmlns:a16="http://schemas.microsoft.com/office/drawing/2014/main" id="{5D05983E-4F60-46D1-B8C0-CA460FCF930C}"/>
              </a:ext>
            </a:extLst>
          </p:cNvPr>
          <p:cNvPicPr>
            <a:picLocks noChangeAspect="1"/>
          </p:cNvPicPr>
          <p:nvPr/>
        </p:nvPicPr>
        <p:blipFill>
          <a:blip r:embed="rId4"/>
          <a:stretch>
            <a:fillRect/>
          </a:stretch>
        </p:blipFill>
        <p:spPr>
          <a:xfrm>
            <a:off x="-2225" y="3568274"/>
            <a:ext cx="5176879" cy="20846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5D4FD4-639F-4914-8022-84B8A7ED402D}"/>
              </a:ext>
            </a:extLst>
          </p:cNvPr>
          <p:cNvSpPr/>
          <p:nvPr/>
        </p:nvSpPr>
        <p:spPr>
          <a:xfrm>
            <a:off x="-1" y="0"/>
            <a:ext cx="10301591" cy="773723"/>
          </a:xfrm>
          <a:prstGeom prst="rect">
            <a:avLst/>
          </a:prstGeom>
          <a:solidFill>
            <a:srgbClr val="F06010"/>
          </a:solidFill>
          <a:ln>
            <a:solidFill>
              <a:srgbClr val="F06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3881" y="118335"/>
            <a:ext cx="9159901" cy="1323439"/>
          </a:xfrm>
          <a:prstGeom prst="rect">
            <a:avLst/>
          </a:prstGeom>
          <a:noFill/>
        </p:spPr>
        <p:txBody>
          <a:bodyPr wrap="square" rtlCol="0">
            <a:spAutoFit/>
          </a:bodyPr>
          <a:lstStyle/>
          <a:p>
            <a:r>
              <a:rPr lang="en-US" sz="4000" b="1" dirty="0">
                <a:solidFill>
                  <a:schemeClr val="bg1"/>
                </a:solidFill>
              </a:rPr>
              <a:t>FINANCIAL AID APPLICATIONS</a:t>
            </a:r>
          </a:p>
          <a:p>
            <a:endParaRPr lang="en-US" sz="4000" b="1" dirty="0"/>
          </a:p>
        </p:txBody>
      </p:sp>
      <p:sp>
        <p:nvSpPr>
          <p:cNvPr id="2" name="Rectangle 1">
            <a:extLst>
              <a:ext uri="{FF2B5EF4-FFF2-40B4-BE49-F238E27FC236}">
                <a16:creationId xmlns:a16="http://schemas.microsoft.com/office/drawing/2014/main" id="{4EAD1AA9-E59A-45B2-9483-B9D0BD03CE35}"/>
              </a:ext>
            </a:extLst>
          </p:cNvPr>
          <p:cNvSpPr/>
          <p:nvPr/>
        </p:nvSpPr>
        <p:spPr>
          <a:xfrm>
            <a:off x="0" y="5181600"/>
            <a:ext cx="10301591" cy="469900"/>
          </a:xfrm>
          <a:prstGeom prst="rect">
            <a:avLst/>
          </a:prstGeom>
          <a:solidFill>
            <a:srgbClr val="F06010"/>
          </a:solidFill>
          <a:ln>
            <a:solidFill>
              <a:srgbClr val="F06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1075E8F-CF89-403E-A942-3C3D4CF9C678}"/>
              </a:ext>
            </a:extLst>
          </p:cNvPr>
          <p:cNvSpPr txBox="1">
            <a:spLocks/>
          </p:cNvSpPr>
          <p:nvPr/>
        </p:nvSpPr>
        <p:spPr>
          <a:xfrm>
            <a:off x="0" y="815592"/>
            <a:ext cx="10058400" cy="4343400"/>
          </a:xfrm>
          <a:prstGeom prst="rect">
            <a:avLst/>
          </a:prstGeom>
        </p:spPr>
        <p:txBody>
          <a:bodyPr lIns="91440" tIns="45720" rIns="91440" bIns="45720" anchor="t"/>
          <a:lstStyle>
            <a:lvl1pPr marL="75356" indent="-75356" algn="l" defTabSz="753557" rtl="0" eaLnBrk="1" latinLnBrk="0" hangingPunct="1">
              <a:lnSpc>
                <a:spcPct val="90000"/>
              </a:lnSpc>
              <a:spcBef>
                <a:spcPts val="989"/>
              </a:spcBef>
              <a:spcAft>
                <a:spcPts val="165"/>
              </a:spcAft>
              <a:buClr>
                <a:schemeClr val="accent1"/>
              </a:buClr>
              <a:buSzPct val="100000"/>
              <a:buFont typeface="Tw Cen MT" panose="020B0602020104020603" pitchFamily="34" charset="0"/>
              <a:buChar char=" "/>
              <a:defRPr sz="1813" kern="1200">
                <a:solidFill>
                  <a:schemeClr val="tx1"/>
                </a:solidFill>
                <a:latin typeface="+mn-lt"/>
                <a:ea typeface="+mn-ea"/>
                <a:cs typeface="+mn-cs"/>
              </a:defRPr>
            </a:lvl1pPr>
            <a:lvl2pPr marL="218532" indent="-113034" algn="l" defTabSz="753557" rtl="0" eaLnBrk="1" latinLnBrk="0" hangingPunct="1">
              <a:lnSpc>
                <a:spcPct val="90000"/>
              </a:lnSpc>
              <a:spcBef>
                <a:spcPts val="165"/>
              </a:spcBef>
              <a:spcAft>
                <a:spcPts val="330"/>
              </a:spcAft>
              <a:buClr>
                <a:schemeClr val="accent1"/>
              </a:buClr>
              <a:buFont typeface="Wingdings 3" pitchFamily="18" charset="2"/>
              <a:buChar char=""/>
              <a:defRPr sz="1483" kern="1200">
                <a:solidFill>
                  <a:schemeClr val="tx1"/>
                </a:solidFill>
                <a:latin typeface="+mn-lt"/>
                <a:ea typeface="+mn-ea"/>
                <a:cs typeface="+mn-cs"/>
              </a:defRPr>
            </a:lvl2pPr>
            <a:lvl3pPr marL="369243"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3pPr>
            <a:lvl4pPr marL="489812"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4pPr>
            <a:lvl5pPr marL="640523"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5pPr>
            <a:lvl6pPr marL="753557"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6pPr>
            <a:lvl7pPr marL="874126"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7pPr>
            <a:lvl8pPr marL="1002231"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8pPr>
            <a:lvl9pPr marL="1122800"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9pPr>
          </a:lstStyle>
          <a:p>
            <a:pPr marL="0" indent="-74930">
              <a:lnSpc>
                <a:spcPct val="100000"/>
              </a:lnSpc>
              <a:spcBef>
                <a:spcPts val="0"/>
              </a:spcBef>
              <a:spcAft>
                <a:spcPts val="0"/>
              </a:spcAft>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Information used to calculate the </a:t>
            </a:r>
            <a:r>
              <a:rPr lang="en-US" sz="1800" u="sng" dirty="0">
                <a:latin typeface="Calibri" panose="020F0502020204030204" pitchFamily="34" charset="0"/>
                <a:cs typeface="Calibri" panose="020F0502020204030204" pitchFamily="34" charset="0"/>
              </a:rPr>
              <a:t>S</a:t>
            </a:r>
            <a:r>
              <a:rPr lang="en-US" sz="1800" dirty="0">
                <a:latin typeface="Calibri" panose="020F0502020204030204" pitchFamily="34" charset="0"/>
                <a:cs typeface="Calibri" panose="020F0502020204030204" pitchFamily="34" charset="0"/>
              </a:rPr>
              <a:t>tudent </a:t>
            </a:r>
            <a:r>
              <a:rPr lang="en-US" sz="1800" u="sng" dirty="0">
                <a:latin typeface="Calibri" panose="020F0502020204030204" pitchFamily="34" charset="0"/>
                <a:cs typeface="Calibri" panose="020F0502020204030204" pitchFamily="34" charset="0"/>
              </a:rPr>
              <a:t>A</a:t>
            </a:r>
            <a:r>
              <a:rPr lang="en-US" sz="1800" dirty="0">
                <a:latin typeface="Calibri" panose="020F0502020204030204" pitchFamily="34" charset="0"/>
                <a:cs typeface="Calibri" panose="020F0502020204030204" pitchFamily="34" charset="0"/>
              </a:rPr>
              <a:t>id </a:t>
            </a:r>
            <a:r>
              <a:rPr lang="en-US" sz="1800" u="sng" dirty="0">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ndex(SAI)</a:t>
            </a:r>
            <a:endParaRPr lang="en-US" dirty="0"/>
          </a:p>
          <a:p>
            <a:pPr marL="421640" lvl="4" indent="-113030">
              <a:lnSpc>
                <a:spcPct val="100000"/>
              </a:lnSpc>
              <a:spcBef>
                <a:spcPts val="0"/>
              </a:spcBef>
              <a:spcAft>
                <a:spcPts val="0"/>
              </a:spcAft>
              <a:buClrTx/>
              <a:buFont typeface="Wingdings" panose="05000000000000000000" pitchFamily="2" charset="2"/>
              <a:buChar char="§"/>
            </a:pPr>
            <a:r>
              <a:rPr lang="en-US" sz="1800" dirty="0">
                <a:latin typeface="Calibri"/>
                <a:ea typeface="Calibri"/>
                <a:cs typeface="Calibri"/>
              </a:rPr>
              <a:t> Measure of </a:t>
            </a:r>
            <a:r>
              <a:rPr lang="en-US" sz="1800" b="1" u="sng" dirty="0">
                <a:latin typeface="Calibri"/>
                <a:ea typeface="Calibri"/>
                <a:cs typeface="Calibri"/>
              </a:rPr>
              <a:t>2024</a:t>
            </a:r>
            <a:r>
              <a:rPr lang="en-US" sz="1800" dirty="0">
                <a:latin typeface="Calibri"/>
                <a:ea typeface="Calibri"/>
                <a:cs typeface="Calibri"/>
              </a:rPr>
              <a:t> taxable and untaxable income and </a:t>
            </a:r>
            <a:r>
              <a:rPr lang="en-US" sz="1800" b="1" u="sng" dirty="0">
                <a:latin typeface="Calibri"/>
                <a:ea typeface="Calibri"/>
                <a:cs typeface="Calibri"/>
              </a:rPr>
              <a:t>current</a:t>
            </a:r>
            <a:r>
              <a:rPr lang="en-US" sz="1800" dirty="0">
                <a:latin typeface="Calibri"/>
                <a:ea typeface="Calibri"/>
                <a:cs typeface="Calibri"/>
              </a:rPr>
              <a:t> assets of both student and parent</a:t>
            </a:r>
          </a:p>
          <a:p>
            <a:pPr marL="421640" lvl="4" indent="-113030">
              <a:lnSpc>
                <a:spcPct val="100000"/>
              </a:lnSpc>
              <a:spcBef>
                <a:spcPts val="0"/>
              </a:spcBef>
              <a:spcAft>
                <a:spcPts val="0"/>
              </a:spcAft>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Also based on family size and other demographic info such as marital status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21640" lvl="4" indent="-113030">
              <a:lnSpc>
                <a:spcPct val="100000"/>
              </a:lnSpc>
              <a:spcBef>
                <a:spcPts val="0"/>
              </a:spcBef>
              <a:spcAft>
                <a:spcPts val="0"/>
              </a:spcAft>
              <a:buClrTx/>
              <a:buFont typeface="Wingdings" panose="05000000000000000000" pitchFamily="2" charset="2"/>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74930">
              <a:lnSpc>
                <a:spcPct val="100000"/>
              </a:lnSpc>
              <a:spcBef>
                <a:spcPts val="0"/>
              </a:spcBef>
              <a:spcAft>
                <a:spcPts val="0"/>
              </a:spcAft>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Colleges use the </a:t>
            </a:r>
            <a:r>
              <a:rPr lang="en-US" sz="1800" u="sng" dirty="0">
                <a:latin typeface="Calibri" panose="020F0502020204030204" pitchFamily="34" charset="0"/>
                <a:cs typeface="Calibri" panose="020F0502020204030204" pitchFamily="34" charset="0"/>
              </a:rPr>
              <a:t>SAI</a:t>
            </a:r>
            <a:r>
              <a:rPr lang="en-US" sz="1800" dirty="0">
                <a:latin typeface="Calibri" panose="020F0502020204030204" pitchFamily="34" charset="0"/>
                <a:cs typeface="Calibri" panose="020F0502020204030204" pitchFamily="34" charset="0"/>
              </a:rPr>
              <a:t> to determine financial aid eligibility</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14020" lvl="3" indent="-113030">
              <a:lnSpc>
                <a:spcPct val="100000"/>
              </a:lnSpc>
              <a:spcBef>
                <a:spcPts val="0"/>
              </a:spcBef>
              <a:spcAft>
                <a:spcPts val="0"/>
              </a:spcAft>
              <a:buClrTx/>
              <a:buFont typeface="Wingdings" panose="05000000000000000000" pitchFamily="2" charset="2"/>
              <a:buChar char="§"/>
            </a:pPr>
            <a:r>
              <a:rPr lang="en-US" sz="1800" dirty="0">
                <a:latin typeface="Calibri"/>
                <a:ea typeface="Calibri"/>
                <a:cs typeface="Calibri"/>
              </a:rPr>
              <a:t> For the 2026-2027 academic year, the FAFSA may be completed beginning</a:t>
            </a:r>
          </a:p>
          <a:p>
            <a:pPr marL="300990" lvl="3" indent="0">
              <a:lnSpc>
                <a:spcPct val="100000"/>
              </a:lnSpc>
              <a:spcBef>
                <a:spcPts val="0"/>
              </a:spcBef>
              <a:spcAft>
                <a:spcPts val="0"/>
              </a:spcAft>
              <a:buClrTx/>
              <a:buNone/>
            </a:pPr>
            <a:r>
              <a:rPr lang="en-US" sz="1800" dirty="0">
                <a:latin typeface="Calibri"/>
                <a:ea typeface="Calibri"/>
                <a:cs typeface="Calibri"/>
              </a:rPr>
              <a:t>                </a:t>
            </a:r>
            <a:r>
              <a:rPr lang="en-US" sz="1800" u="sng" dirty="0">
                <a:latin typeface="Calibri"/>
                <a:ea typeface="Calibri"/>
                <a:cs typeface="Calibri"/>
              </a:rPr>
              <a:t>October 2025</a:t>
            </a:r>
          </a:p>
          <a:p>
            <a:pPr marL="0" indent="0">
              <a:lnSpc>
                <a:spcPct val="100000"/>
              </a:lnSpc>
              <a:spcBef>
                <a:spcPts val="0"/>
              </a:spcBef>
              <a:spcAft>
                <a:spcPts val="0"/>
              </a:spcAft>
              <a:buClrTx/>
              <a:buFont typeface="Tw Cen MT" panose="020B0602020104020603" pitchFamily="34" charset="0"/>
              <a:buNone/>
            </a:pPr>
            <a:r>
              <a:rPr lang="en-US" sz="1800" u="sng" dirty="0">
                <a:latin typeface="Calibri"/>
                <a:ea typeface="Calibri"/>
                <a:cs typeface="Calibri"/>
              </a:rPr>
              <a:t> </a:t>
            </a:r>
            <a:endParaRPr lang="en-US" dirty="0"/>
          </a:p>
          <a:p>
            <a:pPr marL="0" indent="-74930">
              <a:lnSpc>
                <a:spcPct val="100000"/>
              </a:lnSpc>
              <a:spcBef>
                <a:spcPts val="0"/>
              </a:spcBef>
              <a:spcAft>
                <a:spcPts val="0"/>
              </a:spcAft>
              <a:buClrTx/>
              <a:buFont typeface="Wingdings" panose="05000000000000000000" pitchFamily="2" charset="2"/>
              <a:buChar char="§"/>
            </a:pPr>
            <a:r>
              <a:rPr lang="en-US" sz="1800" u="sng" dirty="0">
                <a:latin typeface="Calibri"/>
                <a:ea typeface="Calibri"/>
                <a:cs typeface="Calibri"/>
              </a:rPr>
              <a:t>Re-apply</a:t>
            </a:r>
            <a:r>
              <a:rPr lang="en-US" sz="1800" dirty="0">
                <a:latin typeface="Calibri"/>
                <a:ea typeface="Calibri"/>
                <a:cs typeface="Calibri"/>
              </a:rPr>
              <a:t> every year </a:t>
            </a:r>
            <a:endParaRPr lang="en-US" sz="1800" dirty="0"/>
          </a:p>
          <a:p>
            <a:pPr marL="0" indent="0">
              <a:lnSpc>
                <a:spcPct val="100000"/>
              </a:lnSpc>
              <a:spcBef>
                <a:spcPts val="0"/>
              </a:spcBef>
              <a:spcAft>
                <a:spcPts val="0"/>
              </a:spcAft>
              <a:buClrTx/>
              <a:buNone/>
            </a:pPr>
            <a:endParaRPr lang="en-US" sz="1800" dirty="0">
              <a:latin typeface="Calibri" panose="020F0502020204030204" pitchFamily="34" charset="0"/>
              <a:cs typeface="Calibri" panose="020F0502020204030204" pitchFamily="34" charset="0"/>
            </a:endParaRPr>
          </a:p>
          <a:p>
            <a:pPr marL="0" indent="-74930">
              <a:lnSpc>
                <a:spcPct val="100000"/>
              </a:lnSpc>
              <a:spcBef>
                <a:spcPts val="0"/>
              </a:spcBef>
              <a:spcAft>
                <a:spcPts val="0"/>
              </a:spcAft>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The earlier you file, the earlier you may receive your aid offer and the more aid you may be offered</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0"/>
              </a:spcAft>
              <a:buClrTx/>
              <a:buNone/>
            </a:pPr>
            <a:endParaRPr lang="en-US" sz="1800" dirty="0">
              <a:latin typeface="Calibri" panose="020F0502020204030204" pitchFamily="34" charset="0"/>
              <a:cs typeface="Calibri" panose="020F0502020204030204" pitchFamily="34" charset="0"/>
            </a:endParaRPr>
          </a:p>
          <a:p>
            <a:pPr marL="0" indent="-74930">
              <a:lnSpc>
                <a:spcPct val="100000"/>
              </a:lnSpc>
              <a:spcBef>
                <a:spcPts val="0"/>
              </a:spcBef>
              <a:spcAft>
                <a:spcPts val="0"/>
              </a:spcAft>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Most colleges set </a:t>
            </a:r>
            <a:r>
              <a:rPr lang="en-US" sz="1800" u="sng" dirty="0">
                <a:latin typeface="Calibri" panose="020F0502020204030204" pitchFamily="34" charset="0"/>
                <a:cs typeface="Calibri" panose="020F0502020204030204" pitchFamily="34" charset="0"/>
              </a:rPr>
              <a:t>FAFSA filing priority dates</a:t>
            </a:r>
            <a:endParaRPr lang="en-US" sz="1800" u="sng"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0"/>
              </a:spcAft>
              <a:buClrTx/>
              <a:buNone/>
            </a:pPr>
            <a:endParaRPr lang="en-US" sz="1800" u="sng" dirty="0">
              <a:latin typeface="Calibri" panose="020F0502020204030204" pitchFamily="34" charset="0"/>
              <a:cs typeface="Calibri" panose="020F0502020204030204" pitchFamily="34" charset="0"/>
            </a:endParaRPr>
          </a:p>
          <a:p>
            <a:pPr marL="74930" indent="-74930">
              <a:buClr>
                <a:srgbClr val="C66951"/>
              </a:buClr>
            </a:pPr>
            <a:endParaRPr lang="en-US" sz="1400" dirty="0">
              <a:latin typeface="Tw Cen MT" panose="020B0602020104020603"/>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55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5D4FD4-639F-4914-8022-84B8A7ED402D}"/>
              </a:ext>
            </a:extLst>
          </p:cNvPr>
          <p:cNvSpPr/>
          <p:nvPr/>
        </p:nvSpPr>
        <p:spPr>
          <a:xfrm>
            <a:off x="-1" y="0"/>
            <a:ext cx="10301591" cy="773723"/>
          </a:xfrm>
          <a:prstGeom prst="rect">
            <a:avLst/>
          </a:prstGeom>
          <a:solidFill>
            <a:srgbClr val="F06010"/>
          </a:solidFill>
          <a:ln>
            <a:solidFill>
              <a:srgbClr val="F06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38565"/>
            <a:ext cx="10301591" cy="707886"/>
          </a:xfrm>
          <a:prstGeom prst="rect">
            <a:avLst/>
          </a:prstGeom>
          <a:noFill/>
        </p:spPr>
        <p:txBody>
          <a:bodyPr wrap="square" lIns="91440" tIns="45720" rIns="91440" bIns="45720" rtlCol="0" anchor="t">
            <a:spAutoFit/>
          </a:bodyPr>
          <a:lstStyle/>
          <a:p>
            <a:pPr algn="ctr"/>
            <a:r>
              <a:rPr lang="en-US" sz="4000" b="1" dirty="0">
                <a:solidFill>
                  <a:schemeClr val="bg1"/>
                </a:solidFill>
              </a:rPr>
              <a:t>Things to Look Out For</a:t>
            </a:r>
          </a:p>
        </p:txBody>
      </p:sp>
      <p:sp>
        <p:nvSpPr>
          <p:cNvPr id="2" name="Rectangle 1">
            <a:extLst>
              <a:ext uri="{FF2B5EF4-FFF2-40B4-BE49-F238E27FC236}">
                <a16:creationId xmlns:a16="http://schemas.microsoft.com/office/drawing/2014/main" id="{4EAD1AA9-E59A-45B2-9483-B9D0BD03CE35}"/>
              </a:ext>
            </a:extLst>
          </p:cNvPr>
          <p:cNvSpPr/>
          <p:nvPr/>
        </p:nvSpPr>
        <p:spPr>
          <a:xfrm>
            <a:off x="0" y="5181600"/>
            <a:ext cx="10301591" cy="469900"/>
          </a:xfrm>
          <a:prstGeom prst="rect">
            <a:avLst/>
          </a:prstGeom>
          <a:solidFill>
            <a:srgbClr val="F06010"/>
          </a:solidFill>
          <a:ln>
            <a:solidFill>
              <a:srgbClr val="F06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1075E8F-CF89-403E-A942-3C3D4CF9C678}"/>
              </a:ext>
            </a:extLst>
          </p:cNvPr>
          <p:cNvSpPr txBox="1">
            <a:spLocks/>
          </p:cNvSpPr>
          <p:nvPr/>
        </p:nvSpPr>
        <p:spPr>
          <a:xfrm>
            <a:off x="0" y="815592"/>
            <a:ext cx="10058400" cy="4343400"/>
          </a:xfrm>
          <a:prstGeom prst="rect">
            <a:avLst/>
          </a:prstGeom>
        </p:spPr>
        <p:txBody>
          <a:bodyPr/>
          <a:lstStyle>
            <a:lvl1pPr marL="75356" indent="-75356" algn="l" defTabSz="753557" rtl="0" eaLnBrk="1" latinLnBrk="0" hangingPunct="1">
              <a:lnSpc>
                <a:spcPct val="90000"/>
              </a:lnSpc>
              <a:spcBef>
                <a:spcPts val="989"/>
              </a:spcBef>
              <a:spcAft>
                <a:spcPts val="165"/>
              </a:spcAft>
              <a:buClr>
                <a:schemeClr val="accent1"/>
              </a:buClr>
              <a:buSzPct val="100000"/>
              <a:buFont typeface="Tw Cen MT" panose="020B0602020104020603" pitchFamily="34" charset="0"/>
              <a:buChar char=" "/>
              <a:defRPr sz="1813" kern="1200">
                <a:solidFill>
                  <a:schemeClr val="tx1"/>
                </a:solidFill>
                <a:latin typeface="+mn-lt"/>
                <a:ea typeface="+mn-ea"/>
                <a:cs typeface="+mn-cs"/>
              </a:defRPr>
            </a:lvl1pPr>
            <a:lvl2pPr marL="218532" indent="-113034" algn="l" defTabSz="753557" rtl="0" eaLnBrk="1" latinLnBrk="0" hangingPunct="1">
              <a:lnSpc>
                <a:spcPct val="90000"/>
              </a:lnSpc>
              <a:spcBef>
                <a:spcPts val="165"/>
              </a:spcBef>
              <a:spcAft>
                <a:spcPts val="330"/>
              </a:spcAft>
              <a:buClr>
                <a:schemeClr val="accent1"/>
              </a:buClr>
              <a:buFont typeface="Wingdings 3" pitchFamily="18" charset="2"/>
              <a:buChar char=""/>
              <a:defRPr sz="1483" kern="1200">
                <a:solidFill>
                  <a:schemeClr val="tx1"/>
                </a:solidFill>
                <a:latin typeface="+mn-lt"/>
                <a:ea typeface="+mn-ea"/>
                <a:cs typeface="+mn-cs"/>
              </a:defRPr>
            </a:lvl2pPr>
            <a:lvl3pPr marL="369243"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3pPr>
            <a:lvl4pPr marL="489812"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4pPr>
            <a:lvl5pPr marL="640523"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5pPr>
            <a:lvl6pPr marL="753557"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6pPr>
            <a:lvl7pPr marL="874126"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7pPr>
            <a:lvl8pPr marL="1002231"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8pPr>
            <a:lvl9pPr marL="1122800"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9pPr>
          </a:lstStyle>
          <a:p>
            <a:pPr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The number of questions on the FAFSA has decreased from over 100 to less than 50.</a:t>
            </a:r>
          </a:p>
          <a:p>
            <a:pPr fontAlgn="base">
              <a:buClrTx/>
              <a:buFont typeface="Wingdings" panose="05000000000000000000" pitchFamily="2" charset="2"/>
              <a:buChar char="§"/>
            </a:pPr>
            <a:r>
              <a:rPr lang="en-US" sz="2200" dirty="0">
                <a:latin typeface="Calibri" panose="020F0502020204030204" pitchFamily="34" charset="0"/>
                <a:cs typeface="Calibri" panose="020F0502020204030204" pitchFamily="34" charset="0"/>
              </a:rPr>
              <a:t> The EFC (Estimated Family Contribution) is now the Student Aid Index (SAI).</a:t>
            </a:r>
          </a:p>
          <a:p>
            <a:pPr fontAlgn="base">
              <a:buClrTx/>
              <a:buFont typeface="Wingdings" panose="05000000000000000000" pitchFamily="2" charset="2"/>
              <a:buChar char="§"/>
            </a:pPr>
            <a:r>
              <a:rPr lang="en-US" sz="2200" dirty="0">
                <a:latin typeface="Calibri" panose="020F0502020204030204" pitchFamily="34" charset="0"/>
                <a:cs typeface="Calibri" panose="020F0502020204030204" pitchFamily="34" charset="0"/>
              </a:rPr>
              <a:t> Students can list up to 20 schools on their FAFSA via the online application.</a:t>
            </a:r>
          </a:p>
          <a:p>
            <a:pPr fontAlgn="base">
              <a:buClrTx/>
              <a:buFont typeface="Wingdings" panose="05000000000000000000" pitchFamily="2" charset="2"/>
              <a:buChar char="§"/>
            </a:pPr>
            <a:r>
              <a:rPr lang="en-US" sz="2200" dirty="0">
                <a:latin typeface="Calibri" panose="020F0502020204030204" pitchFamily="34" charset="0"/>
                <a:cs typeface="Calibri" panose="020F0502020204030204" pitchFamily="34" charset="0"/>
              </a:rPr>
              <a:t> Applicants will be asked to report their sex, race, and ethnicity on the FAFSA itself, but students will be offered a choice of “Prefer Not to Answer”. Schools and states won’t see responses to these questions on the FAFSA.</a:t>
            </a:r>
          </a:p>
          <a:p>
            <a:pPr fontAlgn="base">
              <a:buClrTx/>
              <a:buFont typeface="Wingdings" panose="05000000000000000000" pitchFamily="2" charset="2"/>
              <a:buChar char="§"/>
            </a:pPr>
            <a:r>
              <a:rPr lang="en-US" sz="2200" dirty="0">
                <a:latin typeface="Calibri" panose="020F0502020204030204" pitchFamily="34" charset="0"/>
                <a:cs typeface="Calibri" panose="020F0502020204030204" pitchFamily="34" charset="0"/>
              </a:rPr>
              <a:t> The Data Retrieval Tool (DRT) has been renamed the Federal Taxpayer Information (FTI)</a:t>
            </a:r>
          </a:p>
          <a:p>
            <a:pPr fontAlgn="base">
              <a:buClrTx/>
              <a:buFont typeface="Wingdings" panose="05000000000000000000" pitchFamily="2" charset="2"/>
              <a:buChar char="§"/>
            </a:pPr>
            <a:r>
              <a:rPr lang="en-US" sz="2200" dirty="0">
                <a:latin typeface="Calibri" panose="020F0502020204030204" pitchFamily="34" charset="0"/>
                <a:cs typeface="Calibri" panose="020F0502020204030204" pitchFamily="34" charset="0"/>
              </a:rPr>
              <a:t>The Custodial Parent on your FAFSA will be the parent who provides you with the most financial support and will no longer be the parent with who you lived with the most over the past 12 months </a:t>
            </a:r>
          </a:p>
          <a:p>
            <a:endParaRPr lang="en-US" sz="1400" dirty="0"/>
          </a:p>
        </p:txBody>
      </p:sp>
    </p:spTree>
    <p:extLst>
      <p:ext uri="{BB962C8B-B14F-4D97-AF65-F5344CB8AC3E}">
        <p14:creationId xmlns:p14="http://schemas.microsoft.com/office/powerpoint/2010/main" val="211732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5D4FD4-639F-4914-8022-84B8A7ED402D}"/>
              </a:ext>
            </a:extLst>
          </p:cNvPr>
          <p:cNvSpPr/>
          <p:nvPr/>
        </p:nvSpPr>
        <p:spPr>
          <a:xfrm>
            <a:off x="-1" y="0"/>
            <a:ext cx="10301591" cy="773723"/>
          </a:xfrm>
          <a:prstGeom prst="rect">
            <a:avLst/>
          </a:prstGeom>
          <a:solidFill>
            <a:srgbClr val="F06010"/>
          </a:solidFill>
          <a:ln>
            <a:solidFill>
              <a:srgbClr val="F06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3881" y="118335"/>
            <a:ext cx="9159901" cy="1323439"/>
          </a:xfrm>
          <a:prstGeom prst="rect">
            <a:avLst/>
          </a:prstGeom>
          <a:noFill/>
        </p:spPr>
        <p:txBody>
          <a:bodyPr wrap="square" rtlCol="0">
            <a:spAutoFit/>
          </a:bodyPr>
          <a:lstStyle/>
          <a:p>
            <a:r>
              <a:rPr lang="en-US" sz="4000" b="1" dirty="0">
                <a:solidFill>
                  <a:schemeClr val="bg1"/>
                </a:solidFill>
              </a:rPr>
              <a:t>FINANCIAL AID APPLICATIONS</a:t>
            </a:r>
          </a:p>
          <a:p>
            <a:endParaRPr lang="en-US" sz="4000" b="1" dirty="0"/>
          </a:p>
        </p:txBody>
      </p:sp>
      <p:sp>
        <p:nvSpPr>
          <p:cNvPr id="2" name="Rectangle 1">
            <a:extLst>
              <a:ext uri="{FF2B5EF4-FFF2-40B4-BE49-F238E27FC236}">
                <a16:creationId xmlns:a16="http://schemas.microsoft.com/office/drawing/2014/main" id="{4EAD1AA9-E59A-45B2-9483-B9D0BD03CE35}"/>
              </a:ext>
            </a:extLst>
          </p:cNvPr>
          <p:cNvSpPr/>
          <p:nvPr/>
        </p:nvSpPr>
        <p:spPr>
          <a:xfrm>
            <a:off x="0" y="5181600"/>
            <a:ext cx="10301591" cy="469900"/>
          </a:xfrm>
          <a:prstGeom prst="rect">
            <a:avLst/>
          </a:prstGeom>
          <a:solidFill>
            <a:srgbClr val="F06010"/>
          </a:solidFill>
          <a:ln>
            <a:solidFill>
              <a:srgbClr val="F06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1075E8F-CF89-403E-A942-3C3D4CF9C678}"/>
              </a:ext>
            </a:extLst>
          </p:cNvPr>
          <p:cNvSpPr txBox="1">
            <a:spLocks/>
          </p:cNvSpPr>
          <p:nvPr/>
        </p:nvSpPr>
        <p:spPr>
          <a:xfrm>
            <a:off x="0" y="815592"/>
            <a:ext cx="10058400" cy="4343400"/>
          </a:xfrm>
          <a:prstGeom prst="rect">
            <a:avLst/>
          </a:prstGeom>
        </p:spPr>
        <p:txBody>
          <a:bodyPr/>
          <a:lstStyle>
            <a:lvl1pPr marL="75356" indent="-75356" algn="l" defTabSz="753557" rtl="0" eaLnBrk="1" latinLnBrk="0" hangingPunct="1">
              <a:lnSpc>
                <a:spcPct val="90000"/>
              </a:lnSpc>
              <a:spcBef>
                <a:spcPts val="989"/>
              </a:spcBef>
              <a:spcAft>
                <a:spcPts val="165"/>
              </a:spcAft>
              <a:buClr>
                <a:schemeClr val="accent1"/>
              </a:buClr>
              <a:buSzPct val="100000"/>
              <a:buFont typeface="Tw Cen MT" panose="020B0602020104020603" pitchFamily="34" charset="0"/>
              <a:buChar char=" "/>
              <a:defRPr sz="1813" kern="1200">
                <a:solidFill>
                  <a:schemeClr val="tx1"/>
                </a:solidFill>
                <a:latin typeface="+mn-lt"/>
                <a:ea typeface="+mn-ea"/>
                <a:cs typeface="+mn-cs"/>
              </a:defRPr>
            </a:lvl1pPr>
            <a:lvl2pPr marL="218532" indent="-113034" algn="l" defTabSz="753557" rtl="0" eaLnBrk="1" latinLnBrk="0" hangingPunct="1">
              <a:lnSpc>
                <a:spcPct val="90000"/>
              </a:lnSpc>
              <a:spcBef>
                <a:spcPts val="165"/>
              </a:spcBef>
              <a:spcAft>
                <a:spcPts val="330"/>
              </a:spcAft>
              <a:buClr>
                <a:schemeClr val="accent1"/>
              </a:buClr>
              <a:buFont typeface="Wingdings 3" pitchFamily="18" charset="2"/>
              <a:buChar char=""/>
              <a:defRPr sz="1483" kern="1200">
                <a:solidFill>
                  <a:schemeClr val="tx1"/>
                </a:solidFill>
                <a:latin typeface="+mn-lt"/>
                <a:ea typeface="+mn-ea"/>
                <a:cs typeface="+mn-cs"/>
              </a:defRPr>
            </a:lvl2pPr>
            <a:lvl3pPr marL="369243"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3pPr>
            <a:lvl4pPr marL="489812"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4pPr>
            <a:lvl5pPr marL="640523"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5pPr>
            <a:lvl6pPr marL="753557"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6pPr>
            <a:lvl7pPr marL="874126"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7pPr>
            <a:lvl8pPr marL="1002231"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8pPr>
            <a:lvl9pPr marL="1122800"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9pPr>
          </a:lstStyle>
          <a:p>
            <a:pPr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Students, spouses, parents, and stepparents will now need to provide their consent in the new </a:t>
            </a:r>
            <a:r>
              <a:rPr lang="en-US" sz="1800" i="1" dirty="0">
                <a:latin typeface="Calibri" panose="020F0502020204030204" pitchFamily="34" charset="0"/>
                <a:cs typeface="Calibri" panose="020F0502020204030204" pitchFamily="34" charset="0"/>
              </a:rPr>
              <a:t>Consent to Retrieve and Disclose Federal Tax Information</a:t>
            </a:r>
            <a:r>
              <a:rPr lang="en-US" sz="1800" dirty="0">
                <a:latin typeface="Calibri" panose="020F0502020204030204" pitchFamily="34" charset="0"/>
                <a:cs typeface="Calibri" panose="020F0502020204030204" pitchFamily="34" charset="0"/>
              </a:rPr>
              <a:t> section of the FAFSA for federal student aid eligibility.</a:t>
            </a:r>
          </a:p>
          <a:p>
            <a:pPr lvl="3" fontAlgn="base">
              <a:buClrTx/>
              <a:buFont typeface="Wingdings" panose="05000000000000000000" pitchFamily="2" charset="2"/>
              <a:buChar char="§"/>
            </a:pPr>
            <a:r>
              <a:rPr lang="en-US" sz="1600" dirty="0">
                <a:latin typeface="Calibri" panose="020F0502020204030204" pitchFamily="34" charset="0"/>
                <a:cs typeface="Calibri" panose="020F0502020204030204" pitchFamily="34" charset="0"/>
              </a:rPr>
              <a:t>This consent will allow the IRS to share FTI.</a:t>
            </a:r>
          </a:p>
          <a:p>
            <a:pPr lvl="3" fontAlgn="base">
              <a:buClrTx/>
              <a:buFont typeface="Wingdings" panose="05000000000000000000" pitchFamily="2" charset="2"/>
              <a:buChar char="§"/>
            </a:pPr>
            <a:r>
              <a:rPr lang="en-US" sz="1600" dirty="0">
                <a:latin typeface="Calibri" panose="020F0502020204030204" pitchFamily="34" charset="0"/>
                <a:cs typeface="Calibri" panose="020F0502020204030204" pitchFamily="34" charset="0"/>
              </a:rPr>
              <a:t>If any party to the FAFSA form does not provide consent, submission of the form will still be allowed. However, a Student Aid Index (SAI) will not be calculated.</a:t>
            </a:r>
          </a:p>
          <a:p>
            <a:pPr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Students and families will see a different measure of their ability to pay for college, and they will experience a change in the methodology used to determine aid.</a:t>
            </a:r>
          </a:p>
          <a:p>
            <a:pPr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The new need analysis formula:</a:t>
            </a:r>
          </a:p>
          <a:p>
            <a:pPr lvl="1"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removes the number of family members in college from the calculation</a:t>
            </a:r>
          </a:p>
          <a:p>
            <a:pPr lvl="1"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allows a minimum SAI of -$1,500</a:t>
            </a:r>
          </a:p>
          <a:p>
            <a:pPr lvl="1"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Implements separate eligibility determination criteria for Federal Pell Grant.</a:t>
            </a:r>
          </a:p>
          <a:p>
            <a:pPr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Child support received will be included in assets and not as untaxed income.</a:t>
            </a:r>
          </a:p>
          <a:p>
            <a:pPr fontAlgn="base">
              <a:buClrTx/>
              <a:buFont typeface="Wingdings" panose="05000000000000000000" pitchFamily="2" charset="2"/>
              <a:buChar char="§"/>
            </a:pPr>
            <a:r>
              <a:rPr lang="en-US" sz="1800" dirty="0">
                <a:latin typeface="Calibri" panose="020F0502020204030204" pitchFamily="34" charset="0"/>
                <a:cs typeface="Calibri" panose="020F0502020204030204" pitchFamily="34" charset="0"/>
              </a:rPr>
              <a:t> Families who own a small business/farm that also serves as primary residence will now have assets of that business/farm considered in their need analysis calculation.</a:t>
            </a:r>
          </a:p>
          <a:p>
            <a:endParaRPr lang="en-US" sz="1400" dirty="0"/>
          </a:p>
        </p:txBody>
      </p:sp>
    </p:spTree>
    <p:extLst>
      <p:ext uri="{BB962C8B-B14F-4D97-AF65-F5344CB8AC3E}">
        <p14:creationId xmlns:p14="http://schemas.microsoft.com/office/powerpoint/2010/main" val="8379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5D4FD4-639F-4914-8022-84B8A7ED402D}"/>
              </a:ext>
            </a:extLst>
          </p:cNvPr>
          <p:cNvSpPr/>
          <p:nvPr/>
        </p:nvSpPr>
        <p:spPr>
          <a:xfrm>
            <a:off x="-1" y="0"/>
            <a:ext cx="10301591" cy="773723"/>
          </a:xfrm>
          <a:prstGeom prst="rect">
            <a:avLst/>
          </a:prstGeom>
          <a:solidFill>
            <a:srgbClr val="F06010"/>
          </a:solidFill>
          <a:ln>
            <a:solidFill>
              <a:srgbClr val="F06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524" y="65837"/>
            <a:ext cx="10256540" cy="707886"/>
          </a:xfrm>
          <a:prstGeom prst="rect">
            <a:avLst/>
          </a:prstGeom>
          <a:noFill/>
        </p:spPr>
        <p:txBody>
          <a:bodyPr wrap="square" rtlCol="0">
            <a:spAutoFit/>
          </a:bodyPr>
          <a:lstStyle/>
          <a:p>
            <a:pPr algn="ctr"/>
            <a:r>
              <a:rPr lang="en-US" sz="4000" b="1" dirty="0">
                <a:solidFill>
                  <a:schemeClr val="bg1"/>
                </a:solidFill>
              </a:rPr>
              <a:t>Who is the Parent on the FAFSA?</a:t>
            </a:r>
            <a:endParaRPr lang="en-US" sz="4000" b="1" dirty="0"/>
          </a:p>
        </p:txBody>
      </p:sp>
      <p:sp>
        <p:nvSpPr>
          <p:cNvPr id="2" name="Rectangle 1">
            <a:extLst>
              <a:ext uri="{FF2B5EF4-FFF2-40B4-BE49-F238E27FC236}">
                <a16:creationId xmlns:a16="http://schemas.microsoft.com/office/drawing/2014/main" id="{4EAD1AA9-E59A-45B2-9483-B9D0BD03CE35}"/>
              </a:ext>
            </a:extLst>
          </p:cNvPr>
          <p:cNvSpPr/>
          <p:nvPr/>
        </p:nvSpPr>
        <p:spPr>
          <a:xfrm>
            <a:off x="0" y="5181600"/>
            <a:ext cx="10301591" cy="469900"/>
          </a:xfrm>
          <a:prstGeom prst="rect">
            <a:avLst/>
          </a:prstGeom>
          <a:solidFill>
            <a:srgbClr val="F06010"/>
          </a:solidFill>
          <a:ln>
            <a:solidFill>
              <a:srgbClr val="F06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1075E8F-CF89-403E-A942-3C3D4CF9C678}"/>
              </a:ext>
            </a:extLst>
          </p:cNvPr>
          <p:cNvSpPr txBox="1">
            <a:spLocks/>
          </p:cNvSpPr>
          <p:nvPr/>
        </p:nvSpPr>
        <p:spPr>
          <a:xfrm>
            <a:off x="0" y="1113692"/>
            <a:ext cx="10058400" cy="4045300"/>
          </a:xfrm>
          <a:prstGeom prst="rect">
            <a:avLst/>
          </a:prstGeom>
        </p:spPr>
        <p:txBody>
          <a:bodyPr/>
          <a:lstStyle>
            <a:lvl1pPr marL="75356" indent="-75356" algn="l" defTabSz="753557" rtl="0" eaLnBrk="1" latinLnBrk="0" hangingPunct="1">
              <a:lnSpc>
                <a:spcPct val="90000"/>
              </a:lnSpc>
              <a:spcBef>
                <a:spcPts val="989"/>
              </a:spcBef>
              <a:spcAft>
                <a:spcPts val="165"/>
              </a:spcAft>
              <a:buClr>
                <a:schemeClr val="accent1"/>
              </a:buClr>
              <a:buSzPct val="100000"/>
              <a:buFont typeface="Tw Cen MT" panose="020B0602020104020603" pitchFamily="34" charset="0"/>
              <a:buChar char=" "/>
              <a:defRPr sz="1813" kern="1200">
                <a:solidFill>
                  <a:schemeClr val="tx1"/>
                </a:solidFill>
                <a:latin typeface="+mn-lt"/>
                <a:ea typeface="+mn-ea"/>
                <a:cs typeface="+mn-cs"/>
              </a:defRPr>
            </a:lvl1pPr>
            <a:lvl2pPr marL="218532" indent="-113034" algn="l" defTabSz="753557" rtl="0" eaLnBrk="1" latinLnBrk="0" hangingPunct="1">
              <a:lnSpc>
                <a:spcPct val="90000"/>
              </a:lnSpc>
              <a:spcBef>
                <a:spcPts val="165"/>
              </a:spcBef>
              <a:spcAft>
                <a:spcPts val="330"/>
              </a:spcAft>
              <a:buClr>
                <a:schemeClr val="accent1"/>
              </a:buClr>
              <a:buFont typeface="Wingdings 3" pitchFamily="18" charset="2"/>
              <a:buChar char=""/>
              <a:defRPr sz="1483" kern="1200">
                <a:solidFill>
                  <a:schemeClr val="tx1"/>
                </a:solidFill>
                <a:latin typeface="+mn-lt"/>
                <a:ea typeface="+mn-ea"/>
                <a:cs typeface="+mn-cs"/>
              </a:defRPr>
            </a:lvl2pPr>
            <a:lvl3pPr marL="369243"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3pPr>
            <a:lvl4pPr marL="489812"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4pPr>
            <a:lvl5pPr marL="640523"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5pPr>
            <a:lvl6pPr marL="753557"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6pPr>
            <a:lvl7pPr marL="874126"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7pPr>
            <a:lvl8pPr marL="1002231"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8pPr>
            <a:lvl9pPr marL="1122800" indent="-113034" algn="l" defTabSz="753557" rtl="0" eaLnBrk="1" latinLnBrk="0" hangingPunct="1">
              <a:lnSpc>
                <a:spcPct val="90000"/>
              </a:lnSpc>
              <a:spcBef>
                <a:spcPts val="165"/>
              </a:spcBef>
              <a:spcAft>
                <a:spcPts val="330"/>
              </a:spcAft>
              <a:buClr>
                <a:schemeClr val="accent1"/>
              </a:buClr>
              <a:buFont typeface="Wingdings 3" pitchFamily="18" charset="2"/>
              <a:buChar char=""/>
              <a:defRPr sz="1154" kern="1200">
                <a:solidFill>
                  <a:schemeClr val="tx1"/>
                </a:solidFill>
                <a:latin typeface="+mn-lt"/>
                <a:ea typeface="+mn-ea"/>
                <a:cs typeface="+mn-cs"/>
              </a:defRPr>
            </a:lvl9pPr>
          </a:lstStyle>
          <a:p>
            <a:pPr marL="0">
              <a:lnSpc>
                <a:spcPct val="100000"/>
              </a:lnSpc>
              <a:spcBef>
                <a:spcPts val="0"/>
              </a:spcBef>
              <a:spcAft>
                <a:spcPts val="0"/>
              </a:spcAft>
              <a:buClrTx/>
              <a:buSzPct val="108000"/>
              <a:buFont typeface="Wingdings" panose="05000000000000000000" pitchFamily="2" charset="2"/>
              <a:buChar char="§"/>
            </a:pPr>
            <a:r>
              <a:rPr lang="en-US" sz="18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Biological or Adoptive Parent(s)</a:t>
            </a:r>
          </a:p>
          <a:p>
            <a:pPr marL="512419" lvl="7">
              <a:lnSpc>
                <a:spcPct val="100000"/>
              </a:lnSpc>
              <a:spcBef>
                <a:spcPts val="0"/>
              </a:spcBef>
              <a:spcAft>
                <a:spcPts val="0"/>
              </a:spcAft>
              <a:buClrTx/>
              <a:buFont typeface="Wingdings" panose="05000000000000000000" pitchFamily="2" charset="2"/>
              <a:buChar char="§"/>
            </a:pPr>
            <a:r>
              <a:rPr lang="en-US" sz="2400" dirty="0">
                <a:latin typeface="Calibri" panose="020F0502020204030204" pitchFamily="34" charset="0"/>
                <a:cs typeface="Calibri" panose="020F0502020204030204" pitchFamily="34" charset="0"/>
              </a:rPr>
              <a:t> If not married BUT living together report </a:t>
            </a:r>
            <a:r>
              <a:rPr lang="en-US" sz="2400" u="sng" dirty="0">
                <a:latin typeface="Calibri" panose="020F0502020204030204" pitchFamily="34" charset="0"/>
                <a:cs typeface="Calibri" panose="020F0502020204030204" pitchFamily="34" charset="0"/>
              </a:rPr>
              <a:t>BOTH</a:t>
            </a:r>
            <a:r>
              <a:rPr lang="en-US" sz="2400" dirty="0">
                <a:latin typeface="Calibri" panose="020F0502020204030204" pitchFamily="34" charset="0"/>
                <a:cs typeface="Calibri" panose="020F0502020204030204" pitchFamily="34" charset="0"/>
              </a:rPr>
              <a:t> parents</a:t>
            </a:r>
          </a:p>
          <a:p>
            <a:pPr marL="399385" lvl="7" indent="0">
              <a:lnSpc>
                <a:spcPct val="100000"/>
              </a:lnSpc>
              <a:spcBef>
                <a:spcPts val="0"/>
              </a:spcBef>
              <a:spcAft>
                <a:spcPts val="0"/>
              </a:spcAft>
              <a:buClrTx/>
              <a:buNone/>
            </a:pPr>
            <a:endParaRPr lang="en-US" sz="2400" dirty="0">
              <a:latin typeface="Calibri" panose="020F0502020204030204" pitchFamily="34" charset="0"/>
              <a:cs typeface="Calibri" panose="020F0502020204030204" pitchFamily="34" charset="0"/>
            </a:endParaRPr>
          </a:p>
          <a:p>
            <a:pPr marL="0">
              <a:lnSpc>
                <a:spcPct val="100000"/>
              </a:lnSpc>
              <a:spcBef>
                <a:spcPts val="0"/>
              </a:spcBef>
              <a:spcAft>
                <a:spcPts val="0"/>
              </a:spcAft>
              <a:buClrTx/>
              <a:buFont typeface="Wingdings" panose="05000000000000000000" pitchFamily="2" charset="2"/>
              <a:buChar char="§"/>
            </a:pPr>
            <a:r>
              <a:rPr lang="en-US" sz="2400" dirty="0">
                <a:latin typeface="Calibri" panose="020F0502020204030204" pitchFamily="34" charset="0"/>
                <a:cs typeface="Calibri" panose="020F0502020204030204" pitchFamily="34" charset="0"/>
              </a:rPr>
              <a:t> If parents are divorced: </a:t>
            </a:r>
          </a:p>
          <a:p>
            <a:pPr marL="512419" lvl="7">
              <a:lnSpc>
                <a:spcPct val="100000"/>
              </a:lnSpc>
              <a:spcBef>
                <a:spcPts val="0"/>
              </a:spcBef>
              <a:spcAft>
                <a:spcPts val="0"/>
              </a:spcAft>
              <a:buClrTx/>
              <a:buFont typeface="Wingdings" panose="05000000000000000000" pitchFamily="2" charset="2"/>
              <a:buChar char="§"/>
            </a:pPr>
            <a:r>
              <a:rPr lang="en-US" sz="2400" dirty="0">
                <a:latin typeface="Calibri" panose="020F0502020204030204" pitchFamily="34" charset="0"/>
                <a:cs typeface="Calibri" panose="020F0502020204030204" pitchFamily="34" charset="0"/>
              </a:rPr>
              <a:t> Provide information for the parent who provided you the most financial support </a:t>
            </a:r>
            <a:r>
              <a:rPr lang="en-US" sz="2400" u="sng" dirty="0">
                <a:latin typeface="Calibri" panose="020F0502020204030204" pitchFamily="34" charset="0"/>
                <a:cs typeface="Calibri" panose="020F0502020204030204" pitchFamily="34" charset="0"/>
              </a:rPr>
              <a:t>during the last 12 months</a:t>
            </a:r>
          </a:p>
          <a:p>
            <a:pPr marL="399385" lvl="7" indent="0">
              <a:lnSpc>
                <a:spcPct val="100000"/>
              </a:lnSpc>
              <a:spcBef>
                <a:spcPts val="0"/>
              </a:spcBef>
              <a:spcAft>
                <a:spcPts val="0"/>
              </a:spcAft>
              <a:buClrTx/>
              <a:buNone/>
            </a:pPr>
            <a:endParaRPr lang="en-US" sz="2400" u="sng" dirty="0">
              <a:latin typeface="Calibri" panose="020F0502020204030204" pitchFamily="34" charset="0"/>
              <a:cs typeface="Calibri" panose="020F0502020204030204" pitchFamily="34" charset="0"/>
            </a:endParaRPr>
          </a:p>
          <a:p>
            <a:pPr marL="0">
              <a:lnSpc>
                <a:spcPct val="100000"/>
              </a:lnSpc>
              <a:spcBef>
                <a:spcPts val="0"/>
              </a:spcBef>
              <a:spcAft>
                <a:spcPts val="0"/>
              </a:spcAft>
              <a:buClrTx/>
              <a:buFont typeface="Wingdings" panose="05000000000000000000" pitchFamily="2" charset="2"/>
              <a:buChar char="§"/>
            </a:pPr>
            <a:r>
              <a:rPr lang="en-US" sz="2400" dirty="0">
                <a:latin typeface="Calibri" panose="020F0502020204030204" pitchFamily="34" charset="0"/>
                <a:cs typeface="Calibri" panose="020F0502020204030204" pitchFamily="34" charset="0"/>
              </a:rPr>
              <a:t> Include Step-parent information</a:t>
            </a:r>
          </a:p>
          <a:p>
            <a:pPr marL="512419" lvl="7">
              <a:lnSpc>
                <a:spcPct val="100000"/>
              </a:lnSpc>
              <a:spcBef>
                <a:spcPts val="0"/>
              </a:spcBef>
              <a:spcAft>
                <a:spcPts val="0"/>
              </a:spcAft>
              <a:buClrTx/>
              <a:buFont typeface="Wingdings" panose="05000000000000000000" pitchFamily="2" charset="2"/>
              <a:buChar char="§"/>
            </a:pPr>
            <a:r>
              <a:rPr lang="en-US" sz="2400" dirty="0">
                <a:latin typeface="Calibri" panose="020F0502020204030204" pitchFamily="34" charset="0"/>
                <a:cs typeface="Calibri" panose="020F0502020204030204" pitchFamily="34" charset="0"/>
              </a:rPr>
              <a:t> Regardless of any ‘agreements’</a:t>
            </a:r>
          </a:p>
          <a:p>
            <a:endParaRPr lang="en-US" sz="1400" dirty="0"/>
          </a:p>
        </p:txBody>
      </p:sp>
    </p:spTree>
    <p:extLst>
      <p:ext uri="{BB962C8B-B14F-4D97-AF65-F5344CB8AC3E}">
        <p14:creationId xmlns:p14="http://schemas.microsoft.com/office/powerpoint/2010/main" val="197297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pg"/>
          <p:cNvPicPr>
            <a:picLocks noChangeAspect="1"/>
          </p:cNvPicPr>
          <p:nvPr/>
        </p:nvPicPr>
        <p:blipFill>
          <a:blip r:embed="rId3"/>
          <a:stretch>
            <a:fillRect/>
          </a:stretch>
        </p:blipFill>
        <p:spPr>
          <a:xfrm>
            <a:off x="0" y="0"/>
            <a:ext cx="10058400" cy="5650992"/>
          </a:xfrm>
          <a:prstGeom prst="rect">
            <a:avLst/>
          </a:prstGeom>
        </p:spPr>
      </p:pic>
      <p:pic>
        <p:nvPicPr>
          <p:cNvPr id="3" name="Picture 2" descr="Text&#10;&#10;Description automatically generated">
            <a:extLst>
              <a:ext uri="{FF2B5EF4-FFF2-40B4-BE49-F238E27FC236}">
                <a16:creationId xmlns:a16="http://schemas.microsoft.com/office/drawing/2014/main" id="{45961EE3-8C6D-4A4F-A24A-1D4054E11CEA}"/>
              </a:ext>
            </a:extLst>
          </p:cNvPr>
          <p:cNvPicPr>
            <a:picLocks noChangeAspect="1"/>
          </p:cNvPicPr>
          <p:nvPr/>
        </p:nvPicPr>
        <p:blipFill>
          <a:blip r:embed="rId4"/>
          <a:stretch>
            <a:fillRect/>
          </a:stretch>
        </p:blipFill>
        <p:spPr>
          <a:xfrm>
            <a:off x="0" y="0"/>
            <a:ext cx="10047111" cy="5651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F087D-1D08-4D97-B71E-32F68004B73E}"/>
              </a:ext>
            </a:extLst>
          </p:cNvPr>
          <p:cNvPicPr>
            <a:picLocks noChangeAspect="1"/>
          </p:cNvPicPr>
          <p:nvPr/>
        </p:nvPicPr>
        <p:blipFill>
          <a:blip r:embed="rId3"/>
          <a:stretch>
            <a:fillRect/>
          </a:stretch>
        </p:blipFill>
        <p:spPr>
          <a:xfrm>
            <a:off x="761303" y="0"/>
            <a:ext cx="5071650" cy="5651500"/>
          </a:xfrm>
          <a:prstGeom prst="rect">
            <a:avLst/>
          </a:prstGeom>
        </p:spPr>
      </p:pic>
      <p:sp>
        <p:nvSpPr>
          <p:cNvPr id="6" name="TextBox 5">
            <a:extLst>
              <a:ext uri="{FF2B5EF4-FFF2-40B4-BE49-F238E27FC236}">
                <a16:creationId xmlns:a16="http://schemas.microsoft.com/office/drawing/2014/main" id="{9CE6EFFF-44BB-4DDE-9573-40EF07F1A2FB}"/>
              </a:ext>
            </a:extLst>
          </p:cNvPr>
          <p:cNvSpPr txBox="1"/>
          <p:nvPr/>
        </p:nvSpPr>
        <p:spPr>
          <a:xfrm>
            <a:off x="5287296" y="1235247"/>
            <a:ext cx="5029200" cy="1323439"/>
          </a:xfrm>
          <a:prstGeom prst="rect">
            <a:avLst/>
          </a:prstGeom>
          <a:noFill/>
        </p:spPr>
        <p:txBody>
          <a:bodyPr wrap="square">
            <a:spAutoFit/>
          </a:bodyPr>
          <a:lstStyle/>
          <a:p>
            <a:pPr algn="ctr"/>
            <a:r>
              <a:rPr lang="en-US" sz="4000" b="1" dirty="0"/>
              <a:t>SAMPLE </a:t>
            </a:r>
          </a:p>
          <a:p>
            <a:pPr algn="ctr"/>
            <a:r>
              <a:rPr lang="en-US" sz="4000" b="1" dirty="0"/>
              <a:t>AWARD LETTER</a:t>
            </a:r>
          </a:p>
        </p:txBody>
      </p:sp>
      <p:sp>
        <p:nvSpPr>
          <p:cNvPr id="5" name="Rectangle 4">
            <a:extLst>
              <a:ext uri="{FF2B5EF4-FFF2-40B4-BE49-F238E27FC236}">
                <a16:creationId xmlns:a16="http://schemas.microsoft.com/office/drawing/2014/main" id="{4EF517BC-D5AE-4ED2-BA5E-8EB594F10095}"/>
              </a:ext>
            </a:extLst>
          </p:cNvPr>
          <p:cNvSpPr/>
          <p:nvPr/>
        </p:nvSpPr>
        <p:spPr>
          <a:xfrm>
            <a:off x="1266092" y="539261"/>
            <a:ext cx="1230923" cy="14067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6543-18CB-4CC5-A738-8BF40E4B5079}"/>
              </a:ext>
            </a:extLst>
          </p:cNvPr>
          <p:cNvSpPr/>
          <p:nvPr/>
        </p:nvSpPr>
        <p:spPr>
          <a:xfrm>
            <a:off x="4642338" y="609599"/>
            <a:ext cx="996461" cy="14067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101918-E054-44E4-8E45-B0F4DF4A39FA}"/>
              </a:ext>
            </a:extLst>
          </p:cNvPr>
          <p:cNvPicPr>
            <a:picLocks noChangeAspect="1"/>
          </p:cNvPicPr>
          <p:nvPr/>
        </p:nvPicPr>
        <p:blipFill>
          <a:blip r:embed="rId3"/>
          <a:stretch>
            <a:fillRect/>
          </a:stretch>
        </p:blipFill>
        <p:spPr>
          <a:xfrm>
            <a:off x="-282186" y="0"/>
            <a:ext cx="7932667" cy="5655466"/>
          </a:xfrm>
          <a:prstGeom prst="rect">
            <a:avLst/>
          </a:prstGeom>
        </p:spPr>
      </p:pic>
      <p:sp>
        <p:nvSpPr>
          <p:cNvPr id="4" name="Down Arrow 3"/>
          <p:cNvSpPr/>
          <p:nvPr/>
        </p:nvSpPr>
        <p:spPr>
          <a:xfrm rot="3103656">
            <a:off x="5641068" y="272512"/>
            <a:ext cx="786581" cy="1474838"/>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3">
            <a:extLst>
              <a:ext uri="{FF2B5EF4-FFF2-40B4-BE49-F238E27FC236}">
                <a16:creationId xmlns:a16="http://schemas.microsoft.com/office/drawing/2014/main" id="{EBEFDDAA-F8BC-494B-8A2E-7FFDF145E8C3}"/>
              </a:ext>
            </a:extLst>
          </p:cNvPr>
          <p:cNvSpPr/>
          <p:nvPr/>
        </p:nvSpPr>
        <p:spPr>
          <a:xfrm rot="3103656">
            <a:off x="5641069" y="3138630"/>
            <a:ext cx="786581" cy="1474838"/>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8424B5A-4938-4FE9-89D0-09A87F149DCA}"/>
              </a:ext>
            </a:extLst>
          </p:cNvPr>
          <p:cNvSpPr txBox="1"/>
          <p:nvPr/>
        </p:nvSpPr>
        <p:spPr>
          <a:xfrm>
            <a:off x="7650481" y="1496468"/>
            <a:ext cx="2306320" cy="1200329"/>
          </a:xfrm>
          <a:prstGeom prst="rect">
            <a:avLst/>
          </a:prstGeom>
          <a:noFill/>
        </p:spPr>
        <p:txBody>
          <a:bodyPr wrap="square" rtlCol="0">
            <a:spAutoFit/>
          </a:bodyPr>
          <a:lstStyle/>
          <a:p>
            <a:pPr algn="ctr"/>
            <a:r>
              <a:rPr lang="en-US" dirty="0"/>
              <a:t>IN THIS EXAMPLE:</a:t>
            </a:r>
          </a:p>
          <a:p>
            <a:pPr algn="ctr"/>
            <a:r>
              <a:rPr lang="en-US" dirty="0"/>
              <a:t>$8105 is NOT covered by the student’s financial aid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399" cy="37676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860" y="530264"/>
            <a:ext cx="8996679" cy="4590971"/>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11.jpg"/>
          <p:cNvPicPr>
            <a:picLocks noChangeAspect="1"/>
          </p:cNvPicPr>
          <p:nvPr/>
        </p:nvPicPr>
        <p:blipFill>
          <a:blip r:embed="rId3"/>
          <a:stretch>
            <a:fillRect/>
          </a:stretch>
        </p:blipFill>
        <p:spPr>
          <a:xfrm>
            <a:off x="1184008" y="662829"/>
            <a:ext cx="7690379" cy="43258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A2B119E8-6B5C-4AA1-B84C-AEF0A1FE2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8650" y="680952"/>
            <a:ext cx="0" cy="7535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E20C81-3065-4BC4-93C4-42B252E70303}"/>
              </a:ext>
            </a:extLst>
          </p:cNvPr>
          <p:cNvSpPr>
            <a:spLocks noGrp="1"/>
          </p:cNvSpPr>
          <p:nvPr>
            <p:ph type="ctrTitle" idx="4294967295"/>
          </p:nvPr>
        </p:nvSpPr>
        <p:spPr>
          <a:xfrm>
            <a:off x="844905" y="482261"/>
            <a:ext cx="8019060" cy="1235795"/>
          </a:xfrm>
        </p:spPr>
        <p:txBody>
          <a:bodyPr vert="horz" lIns="91440" tIns="45720" rIns="91440" bIns="45720" rtlCol="0" anchor="ctr">
            <a:normAutofit/>
          </a:bodyPr>
          <a:lstStyle/>
          <a:p>
            <a:r>
              <a:rPr lang="en-US" sz="4600" b="1"/>
              <a:t>WHAT IS THE EXCELSIOR SCHOLARSHIP?</a:t>
            </a:r>
          </a:p>
        </p:txBody>
      </p:sp>
      <p:graphicFrame>
        <p:nvGraphicFramePr>
          <p:cNvPr id="4" name="Content Placeholder 2">
            <a:extLst>
              <a:ext uri="{FF2B5EF4-FFF2-40B4-BE49-F238E27FC236}">
                <a16:creationId xmlns:a16="http://schemas.microsoft.com/office/drawing/2014/main" id="{1523F6A8-00AB-41AD-32C2-223A1C2E1A84}"/>
              </a:ext>
            </a:extLst>
          </p:cNvPr>
          <p:cNvGraphicFramePr>
            <a:graphicFrameLocks noGrp="1"/>
          </p:cNvGraphicFramePr>
          <p:nvPr>
            <p:extLst>
              <p:ext uri="{D42A27DB-BD31-4B8C-83A1-F6EECF244321}">
                <p14:modId xmlns:p14="http://schemas.microsoft.com/office/powerpoint/2010/main" val="3088388421"/>
              </p:ext>
            </p:extLst>
          </p:nvPr>
        </p:nvGraphicFramePr>
        <p:xfrm>
          <a:off x="844748" y="1883833"/>
          <a:ext cx="8019217" cy="3315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22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Title 91">
            <a:extLst>
              <a:ext uri="{FF2B5EF4-FFF2-40B4-BE49-F238E27FC236}">
                <a16:creationId xmlns:a16="http://schemas.microsoft.com/office/drawing/2014/main" id="{3B0EFE6D-4B89-D195-5EAB-9215EC4395AF}"/>
              </a:ext>
            </a:extLst>
          </p:cNvPr>
          <p:cNvSpPr>
            <a:spLocks noGrp="1"/>
          </p:cNvSpPr>
          <p:nvPr>
            <p:ph type="title"/>
          </p:nvPr>
        </p:nvSpPr>
        <p:spPr/>
        <p:txBody>
          <a:bodyPr/>
          <a:lstStyle/>
          <a:p>
            <a:r>
              <a:rPr lang="en-US" dirty="0"/>
              <a:t>2025-2026 Average Sticker Price</a:t>
            </a:r>
          </a:p>
        </p:txBody>
      </p:sp>
      <p:sp>
        <p:nvSpPr>
          <p:cNvPr id="3" name="Content Placeholder 2">
            <a:extLst>
              <a:ext uri="{FF2B5EF4-FFF2-40B4-BE49-F238E27FC236}">
                <a16:creationId xmlns:a16="http://schemas.microsoft.com/office/drawing/2014/main" id="{39A91A9B-EE93-0AEF-D20A-46D9F040E5C0}"/>
              </a:ext>
            </a:extLst>
          </p:cNvPr>
          <p:cNvSpPr>
            <a:spLocks noGrp="1"/>
          </p:cNvSpPr>
          <p:nvPr>
            <p:ph type="body" sz="half" idx="4294967295"/>
          </p:nvPr>
        </p:nvSpPr>
        <p:spPr>
          <a:xfrm>
            <a:off x="841956" y="1604200"/>
            <a:ext cx="2143403" cy="1658355"/>
          </a:xfrm>
        </p:spPr>
        <p:txBody>
          <a:bodyPr vert="horz" lIns="45720" tIns="45720" rIns="45720" bIns="45720" rtlCol="0" anchor="t">
            <a:noAutofit/>
          </a:bodyPr>
          <a:lstStyle/>
          <a:p>
            <a:pPr marL="74930" indent="-74930"/>
            <a:endParaRPr lang="en-US" sz="1600" dirty="0"/>
          </a:p>
          <a:p>
            <a:pPr marL="74930" indent="-74930"/>
            <a:r>
              <a:rPr lang="en-US" sz="1600" b="1" dirty="0">
                <a:solidFill>
                  <a:srgbClr val="F06010"/>
                </a:solidFill>
                <a:latin typeface="TW Cen MT"/>
              </a:rPr>
              <a:t>SUNY Schools:</a:t>
            </a:r>
            <a:endParaRPr lang="en-US" sz="1600">
              <a:solidFill>
                <a:srgbClr val="F06010"/>
              </a:solidFill>
              <a:latin typeface="TW Cen MT"/>
            </a:endParaRPr>
          </a:p>
          <a:p>
            <a:pPr marL="74930" indent="-74930"/>
            <a:r>
              <a:rPr lang="en-US" sz="1600" b="1" dirty="0">
                <a:latin typeface="TW Cen MT"/>
              </a:rPr>
              <a:t>In-State Tuition &amp; Fees</a:t>
            </a:r>
            <a:r>
              <a:rPr lang="en-US" sz="1600" dirty="0">
                <a:latin typeface="TW Cen MT"/>
              </a:rPr>
              <a:t>: $8,000 - $10,000</a:t>
            </a:r>
          </a:p>
          <a:p>
            <a:pPr marL="74930" indent="-74930"/>
            <a:r>
              <a:rPr lang="en-US" sz="1600" b="1" dirty="0">
                <a:latin typeface="TW Cen MT"/>
              </a:rPr>
              <a:t>Room &amp; Board</a:t>
            </a:r>
            <a:r>
              <a:rPr lang="en-US" sz="1600" dirty="0">
                <a:latin typeface="TW Cen MT"/>
              </a:rPr>
              <a:t>: $12,000 - $15,000</a:t>
            </a:r>
          </a:p>
          <a:p>
            <a:pPr marL="74930" indent="-74930"/>
            <a:r>
              <a:rPr lang="en-US" sz="1600" b="1" dirty="0">
                <a:latin typeface="TW Cen MT"/>
              </a:rPr>
              <a:t>Total (Sticker Price)</a:t>
            </a:r>
            <a:r>
              <a:rPr lang="en-US" sz="1600" dirty="0">
                <a:latin typeface="TW Cen MT"/>
              </a:rPr>
              <a:t>: $20,000 - $25,000</a:t>
            </a:r>
          </a:p>
          <a:p>
            <a:pPr marL="74930" indent="-74930"/>
            <a:endParaRPr lang="en-US" sz="1400" b="1" dirty="0">
              <a:solidFill>
                <a:srgbClr val="F06010"/>
              </a:solidFill>
              <a:latin typeface="TW Cen MT"/>
            </a:endParaRPr>
          </a:p>
          <a:p>
            <a:pPr marL="0" indent="0">
              <a:buNone/>
            </a:pPr>
            <a:r>
              <a:rPr lang="en-US" sz="1400" b="1" dirty="0">
                <a:solidFill>
                  <a:srgbClr val="F06010"/>
                </a:solidFill>
                <a:latin typeface="TW Cen MT"/>
              </a:rPr>
              <a:t>*also called 'Direct Costs'</a:t>
            </a:r>
          </a:p>
          <a:p>
            <a:pPr marL="0" indent="0">
              <a:spcBef>
                <a:spcPts val="1200"/>
              </a:spcBef>
              <a:spcAft>
                <a:spcPts val="200"/>
              </a:spcAft>
              <a:buNone/>
            </a:pPr>
            <a:endParaRPr lang="en-US" sz="1400" dirty="0">
              <a:latin typeface="TW Cen MT"/>
            </a:endParaRPr>
          </a:p>
        </p:txBody>
      </p:sp>
      <p:sp>
        <p:nvSpPr>
          <p:cNvPr id="94" name="Content Placeholder 93">
            <a:extLst>
              <a:ext uri="{FF2B5EF4-FFF2-40B4-BE49-F238E27FC236}">
                <a16:creationId xmlns:a16="http://schemas.microsoft.com/office/drawing/2014/main" id="{BF00DE89-9D56-9CCA-2ADF-984AC003AEB8}"/>
              </a:ext>
            </a:extLst>
          </p:cNvPr>
          <p:cNvSpPr>
            <a:spLocks noGrp="1"/>
          </p:cNvSpPr>
          <p:nvPr>
            <p:ph sz="quarter" idx="4294967295"/>
          </p:nvPr>
        </p:nvSpPr>
        <p:spPr>
          <a:xfrm>
            <a:off x="3867185" y="2052155"/>
            <a:ext cx="2310495" cy="2439277"/>
          </a:xfrm>
        </p:spPr>
        <p:txBody>
          <a:bodyPr vert="horz" lIns="45720" tIns="45720" rIns="45720" bIns="45720" rtlCol="0" anchor="t">
            <a:normAutofit/>
          </a:bodyPr>
          <a:lstStyle/>
          <a:p>
            <a:pPr marL="0" lvl="0" indent="0" algn="l" rtl="0">
              <a:buNone/>
            </a:pPr>
            <a:r>
              <a:rPr lang="en-US" sz="1600" b="1" i="0" u="none" strike="noStrike" baseline="0" dirty="0">
                <a:solidFill>
                  <a:srgbClr val="F06010"/>
                </a:solidFill>
                <a:latin typeface="TW Cen MT"/>
                <a:ea typeface="Arial"/>
                <a:cs typeface="Arial"/>
              </a:rPr>
              <a:t>Community College:</a:t>
            </a:r>
            <a:r>
              <a:rPr lang="en-US" sz="1600" b="0" i="0" dirty="0">
                <a:latin typeface="TW Cen MT"/>
                <a:ea typeface="Arial"/>
                <a:cs typeface="Arial"/>
              </a:rPr>
              <a:t>​</a:t>
            </a:r>
            <a:endParaRPr lang="en-US"/>
          </a:p>
          <a:p>
            <a:pPr marL="0" lvl="0" indent="0" algn="l" rtl="0">
              <a:buNone/>
            </a:pPr>
            <a:r>
              <a:rPr lang="en-US" sz="1600" b="1" i="0" u="none" strike="noStrike" baseline="0" dirty="0">
                <a:solidFill>
                  <a:srgbClr val="000000"/>
                </a:solidFill>
                <a:latin typeface="TW Cen MT"/>
                <a:ea typeface="Arial"/>
                <a:cs typeface="Arial"/>
              </a:rPr>
              <a:t>In-State Tuition &amp; Fees</a:t>
            </a:r>
            <a:r>
              <a:rPr lang="en-US" sz="1600" b="0" i="0" u="none" strike="noStrike" baseline="0" dirty="0">
                <a:solidFill>
                  <a:srgbClr val="000000"/>
                </a:solidFill>
                <a:latin typeface="TW Cen MT"/>
                <a:ea typeface="Arial"/>
                <a:cs typeface="Arial"/>
              </a:rPr>
              <a:t>: $3,500 - $5,000</a:t>
            </a:r>
            <a:r>
              <a:rPr lang="en-US" sz="1600" b="0" i="0" dirty="0">
                <a:latin typeface="TW Cen MT"/>
                <a:ea typeface="Arial"/>
                <a:cs typeface="Arial"/>
              </a:rPr>
              <a:t>​</a:t>
            </a:r>
          </a:p>
          <a:p>
            <a:pPr marL="0" lvl="0" indent="0" algn="l" rtl="0">
              <a:buNone/>
            </a:pPr>
            <a:r>
              <a:rPr lang="en-US" sz="1600" b="1" i="0" u="none" strike="noStrike" baseline="0" dirty="0">
                <a:solidFill>
                  <a:srgbClr val="000000"/>
                </a:solidFill>
                <a:latin typeface="TW Cen MT"/>
                <a:ea typeface="Arial"/>
                <a:cs typeface="Arial"/>
              </a:rPr>
              <a:t>Total (Sticker Price)</a:t>
            </a:r>
            <a:r>
              <a:rPr lang="en-US" sz="1600" b="0" i="0" u="none" strike="noStrike" baseline="0" dirty="0">
                <a:solidFill>
                  <a:srgbClr val="000000"/>
                </a:solidFill>
                <a:latin typeface="TW Cen MT"/>
                <a:ea typeface="Arial"/>
                <a:cs typeface="Arial"/>
              </a:rPr>
              <a:t>: $</a:t>
            </a:r>
            <a:r>
              <a:rPr lang="en-US" sz="1600" dirty="0"/>
              <a:t>11</a:t>
            </a:r>
            <a:r>
              <a:rPr lang="en-US" sz="1600" b="0" i="0" u="none" strike="noStrike" baseline="0" dirty="0">
                <a:solidFill>
                  <a:srgbClr val="000000"/>
                </a:solidFill>
                <a:latin typeface="TW Cen MT"/>
                <a:ea typeface="Arial"/>
                <a:cs typeface="Arial"/>
              </a:rPr>
              <a:t>,500 - $17,000</a:t>
            </a:r>
          </a:p>
        </p:txBody>
      </p:sp>
      <p:sp>
        <p:nvSpPr>
          <p:cNvPr id="105" name="Content Placeholder 2">
            <a:extLst>
              <a:ext uri="{FF2B5EF4-FFF2-40B4-BE49-F238E27FC236}">
                <a16:creationId xmlns:a16="http://schemas.microsoft.com/office/drawing/2014/main" id="{15BB0262-1776-57B1-6F02-0164F7BEAD86}"/>
              </a:ext>
            </a:extLst>
          </p:cNvPr>
          <p:cNvSpPr txBox="1">
            <a:spLocks/>
          </p:cNvSpPr>
          <p:nvPr/>
        </p:nvSpPr>
        <p:spPr>
          <a:xfrm>
            <a:off x="6918642" y="2054429"/>
            <a:ext cx="1930257" cy="2725849"/>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1600" b="1" dirty="0">
                <a:solidFill>
                  <a:srgbClr val="F06010"/>
                </a:solidFill>
                <a:latin typeface="TW Cen MT"/>
              </a:rPr>
              <a:t>Private College:</a:t>
            </a:r>
            <a:r>
              <a:rPr lang="en-US" sz="1600" dirty="0">
                <a:solidFill>
                  <a:srgbClr val="F06010"/>
                </a:solidFill>
                <a:latin typeface="TW Cen MT"/>
              </a:rPr>
              <a:t> </a:t>
            </a:r>
            <a:endParaRPr lang="en-US" sz="1600">
              <a:solidFill>
                <a:srgbClr val="F06010"/>
              </a:solidFill>
              <a:latin typeface="TW Cen MT"/>
            </a:endParaRPr>
          </a:p>
          <a:p>
            <a:pPr marL="0" indent="0">
              <a:buNone/>
            </a:pPr>
            <a:r>
              <a:rPr lang="en-US" sz="1600" b="1" dirty="0">
                <a:solidFill>
                  <a:srgbClr val="000000"/>
                </a:solidFill>
                <a:latin typeface="TW Cen MT"/>
              </a:rPr>
              <a:t>Tuition &amp; Fees</a:t>
            </a:r>
            <a:r>
              <a:rPr lang="en-US" sz="1600" dirty="0">
                <a:solidFill>
                  <a:srgbClr val="000000"/>
                </a:solidFill>
                <a:latin typeface="TW Cen MT"/>
              </a:rPr>
              <a:t>: $40,000 - $60,000</a:t>
            </a:r>
            <a:endParaRPr lang="en-US" sz="1600" dirty="0">
              <a:latin typeface="TW Cen MT"/>
            </a:endParaRPr>
          </a:p>
          <a:p>
            <a:pPr marL="0" indent="0">
              <a:buNone/>
            </a:pPr>
            <a:r>
              <a:rPr lang="en-US" sz="1600" b="1" dirty="0">
                <a:solidFill>
                  <a:srgbClr val="000000"/>
                </a:solidFill>
                <a:latin typeface="TW Cen MT"/>
              </a:rPr>
              <a:t>Room &amp; Board</a:t>
            </a:r>
            <a:r>
              <a:rPr lang="en-US" sz="1600" dirty="0">
                <a:solidFill>
                  <a:srgbClr val="000000"/>
                </a:solidFill>
                <a:latin typeface="TW Cen MT"/>
              </a:rPr>
              <a:t>: $12,000 - $16,000 </a:t>
            </a:r>
            <a:endParaRPr lang="en-US" sz="1600" dirty="0">
              <a:latin typeface="TW Cen MT"/>
            </a:endParaRPr>
          </a:p>
          <a:p>
            <a:pPr marL="0" indent="0">
              <a:buNone/>
            </a:pPr>
            <a:r>
              <a:rPr lang="en-US" sz="1600" b="1" dirty="0">
                <a:solidFill>
                  <a:srgbClr val="000000"/>
                </a:solidFill>
                <a:latin typeface="TW Cen MT"/>
              </a:rPr>
              <a:t>Total (Sticker Price)</a:t>
            </a:r>
            <a:r>
              <a:rPr lang="en-US" sz="1600" dirty="0">
                <a:solidFill>
                  <a:srgbClr val="000000"/>
                </a:solidFill>
                <a:latin typeface="TW Cen MT"/>
              </a:rPr>
              <a:t>: $52,000 - $76,000 </a:t>
            </a:r>
            <a:endParaRPr lang="en-US" dirty="0"/>
          </a:p>
        </p:txBody>
      </p:sp>
    </p:spTree>
    <p:extLst>
      <p:ext uri="{BB962C8B-B14F-4D97-AF65-F5344CB8AC3E}">
        <p14:creationId xmlns:p14="http://schemas.microsoft.com/office/powerpoint/2010/main" val="1522907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570D-DD65-4ABD-A5E2-BCED45F801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8D9A51A-92C1-475F-A816-49EFCDBD8C79}"/>
              </a:ext>
            </a:extLst>
          </p:cNvPr>
          <p:cNvPicPr>
            <a:picLocks noGrp="1" noChangeAspect="1"/>
          </p:cNvPicPr>
          <p:nvPr>
            <p:ph idx="1"/>
          </p:nvPr>
        </p:nvPicPr>
        <p:blipFill>
          <a:blip r:embed="rId3"/>
          <a:stretch>
            <a:fillRect/>
          </a:stretch>
        </p:blipFill>
        <p:spPr>
          <a:xfrm>
            <a:off x="717399" y="-3863"/>
            <a:ext cx="8380983" cy="5655362"/>
          </a:xfrm>
        </p:spPr>
      </p:pic>
      <p:sp>
        <p:nvSpPr>
          <p:cNvPr id="3" name="Rectangle 2">
            <a:extLst>
              <a:ext uri="{FF2B5EF4-FFF2-40B4-BE49-F238E27FC236}">
                <a16:creationId xmlns:a16="http://schemas.microsoft.com/office/drawing/2014/main" id="{20395417-984D-4250-A829-6767BA76B386}"/>
              </a:ext>
            </a:extLst>
          </p:cNvPr>
          <p:cNvSpPr/>
          <p:nvPr/>
        </p:nvSpPr>
        <p:spPr>
          <a:xfrm>
            <a:off x="574431" y="586154"/>
            <a:ext cx="142968" cy="1031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12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a:stretch>
            <a:fillRect/>
          </a:stretch>
        </p:blipFill>
        <p:spPr>
          <a:xfrm>
            <a:off x="0" y="0"/>
            <a:ext cx="10058400" cy="56509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jpg"/>
          <p:cNvPicPr>
            <a:picLocks noChangeAspect="1"/>
          </p:cNvPicPr>
          <p:nvPr/>
        </p:nvPicPr>
        <p:blipFill>
          <a:blip r:embed="rId3"/>
          <a:stretch>
            <a:fillRect/>
          </a:stretch>
        </p:blipFill>
        <p:spPr>
          <a:xfrm>
            <a:off x="0" y="0"/>
            <a:ext cx="10058400" cy="56509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10" y="508"/>
            <a:ext cx="9612666" cy="56509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3"/>
          <a:stretch>
            <a:fillRect/>
          </a:stretch>
        </p:blipFill>
        <p:spPr>
          <a:xfrm>
            <a:off x="0" y="0"/>
            <a:ext cx="10058400" cy="56509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82" y="-69194"/>
            <a:ext cx="8841072" cy="5720693"/>
          </a:xfrm>
          <a:prstGeom prst="rect">
            <a:avLst/>
          </a:prstGeom>
        </p:spPr>
      </p:pic>
    </p:spTree>
    <p:extLst>
      <p:ext uri="{BB962C8B-B14F-4D97-AF65-F5344CB8AC3E}">
        <p14:creationId xmlns:p14="http://schemas.microsoft.com/office/powerpoint/2010/main" val="102786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9846" y="2616590"/>
            <a:ext cx="6912790" cy="4524315"/>
          </a:xfrm>
          <a:prstGeom prst="rect">
            <a:avLst/>
          </a:prstGeom>
          <a:noFill/>
        </p:spPr>
        <p:txBody>
          <a:bodyPr wrap="none" rtlCol="0">
            <a:spAutoFit/>
          </a:bodyPr>
          <a:lstStyle/>
          <a:p>
            <a:pPr algn="ctr"/>
            <a:r>
              <a:rPr lang="en-US" sz="3600" dirty="0"/>
              <a:t>SUNY Cobleskill Financial Aid Office:</a:t>
            </a:r>
          </a:p>
          <a:p>
            <a:pPr algn="ctr"/>
            <a:r>
              <a:rPr lang="en-US" sz="3600" dirty="0"/>
              <a:t>518-255-5623</a:t>
            </a:r>
          </a:p>
          <a:p>
            <a:pPr algn="ctr"/>
            <a:r>
              <a:rPr lang="en-US" sz="3600" dirty="0">
                <a:hlinkClick r:id="rId3"/>
              </a:rPr>
              <a:t>financialaid@Cobleskill.edu</a:t>
            </a:r>
            <a:endParaRPr lang="en-US" sz="3600" dirty="0"/>
          </a:p>
          <a:p>
            <a:endParaRPr lang="en-US" sz="3600" dirty="0"/>
          </a:p>
          <a:p>
            <a:endParaRPr lang="en-US" sz="3600" dirty="0"/>
          </a:p>
          <a:p>
            <a:endParaRPr lang="en-US" sz="3600" dirty="0"/>
          </a:p>
          <a:p>
            <a:endParaRPr lang="en-US" sz="3600" dirty="0"/>
          </a:p>
          <a:p>
            <a:endParaRPr lang="en-US" sz="36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67737" y="746489"/>
            <a:ext cx="7257007" cy="12279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CC69EB-F14D-4632-9243-54ED9C04E451}"/>
              </a:ext>
            </a:extLst>
          </p:cNvPr>
          <p:cNvSpPr txBox="1"/>
          <p:nvPr/>
        </p:nvSpPr>
        <p:spPr>
          <a:xfrm>
            <a:off x="3166999" y="4784141"/>
            <a:ext cx="3724417" cy="523220"/>
          </a:xfrm>
          <a:prstGeom prst="rect">
            <a:avLst/>
          </a:prstGeom>
          <a:noFill/>
        </p:spPr>
        <p:txBody>
          <a:bodyPr wrap="none" lIns="91440" tIns="45720" rIns="91440" bIns="45720" rtlCol="0" anchor="t">
            <a:spAutoFit/>
          </a:bodyPr>
          <a:lstStyle/>
          <a:p>
            <a:pPr algn="ctr"/>
            <a:r>
              <a:rPr lang="en-US" sz="1400" i="1" dirty="0"/>
              <a:t>Brian Smith (Director of Student Financial Services)</a:t>
            </a:r>
          </a:p>
          <a:p>
            <a:pPr algn="ctr"/>
            <a:r>
              <a:rPr lang="en-US" sz="1400" i="1" dirty="0"/>
              <a:t>Joe Bisio (Financial Aid Advisor)</a:t>
            </a:r>
          </a:p>
        </p:txBody>
      </p:sp>
    </p:spTree>
    <p:extLst>
      <p:ext uri="{BB962C8B-B14F-4D97-AF65-F5344CB8AC3E}">
        <p14:creationId xmlns:p14="http://schemas.microsoft.com/office/powerpoint/2010/main" val="321918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56515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6" name="Rectangle 15">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805" y="530259"/>
            <a:ext cx="2505011" cy="4590974"/>
          </a:xfrm>
          <a:prstGeom prst="rect">
            <a:avLst/>
          </a:prstGeom>
          <a:blipFill dpi="0" rotWithShape="1">
            <a:blip r:embed="rId3">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2566" y="530259"/>
            <a:ext cx="6314973" cy="45909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04B9B-7C06-2746-0E54-2B5B2EA7D3A8}"/>
              </a:ext>
            </a:extLst>
          </p:cNvPr>
          <p:cNvSpPr>
            <a:spLocks noGrp="1"/>
          </p:cNvSpPr>
          <p:nvPr>
            <p:ph type="title"/>
          </p:nvPr>
        </p:nvSpPr>
        <p:spPr>
          <a:xfrm>
            <a:off x="3481337" y="3902629"/>
            <a:ext cx="5780773" cy="1026575"/>
          </a:xfrm>
        </p:spPr>
        <p:txBody>
          <a:bodyPr anchor="t">
            <a:normAutofit/>
          </a:bodyPr>
          <a:lstStyle/>
          <a:p>
            <a:r>
              <a:rPr lang="en-US">
                <a:solidFill>
                  <a:srgbClr val="FFFFFF"/>
                </a:solidFill>
              </a:rPr>
              <a:t>Average Indirect Costs</a:t>
            </a:r>
          </a:p>
        </p:txBody>
      </p:sp>
      <p:sp>
        <p:nvSpPr>
          <p:cNvPr id="17" name="Content Placeholder 3">
            <a:extLst>
              <a:ext uri="{FF2B5EF4-FFF2-40B4-BE49-F238E27FC236}">
                <a16:creationId xmlns:a16="http://schemas.microsoft.com/office/drawing/2014/main" id="{4E6B711D-A7AE-B26C-4CCE-6F75BE1AB3E5}"/>
              </a:ext>
            </a:extLst>
          </p:cNvPr>
          <p:cNvSpPr>
            <a:spLocks noGrp="1"/>
          </p:cNvSpPr>
          <p:nvPr>
            <p:ph idx="1"/>
          </p:nvPr>
        </p:nvSpPr>
        <p:spPr>
          <a:xfrm>
            <a:off x="3481336" y="795943"/>
            <a:ext cx="5780774" cy="2843360"/>
          </a:xfrm>
        </p:spPr>
        <p:txBody>
          <a:bodyPr vert="horz" lIns="45720" tIns="45720" rIns="45720" bIns="45720" rtlCol="0" anchor="b">
            <a:normAutofit/>
          </a:bodyPr>
          <a:lstStyle/>
          <a:p>
            <a:r>
              <a:rPr lang="en-US" sz="1600" b="1" dirty="0">
                <a:solidFill>
                  <a:srgbClr val="FFFFFF"/>
                </a:solidFill>
              </a:rPr>
              <a:t>Average Indirect Costs (2025-2026)</a:t>
            </a:r>
            <a:endParaRPr lang="en-US" sz="1600" dirty="0">
              <a:solidFill>
                <a:srgbClr val="FFFFFF"/>
              </a:solidFill>
              <a:ea typeface="+mn-lt"/>
              <a:cs typeface="+mn-lt"/>
            </a:endParaRPr>
          </a:p>
          <a:p>
            <a:r>
              <a:rPr lang="en-US" sz="1600" b="1" dirty="0">
                <a:solidFill>
                  <a:srgbClr val="FFFFFF"/>
                </a:solidFill>
                <a:ea typeface="+mn-lt"/>
                <a:cs typeface="+mn-lt"/>
              </a:rPr>
              <a:t>Books &amp; Supplies</a:t>
            </a:r>
            <a:r>
              <a:rPr lang="en-US" sz="1600" dirty="0">
                <a:solidFill>
                  <a:srgbClr val="FFFFFF"/>
                </a:solidFill>
                <a:ea typeface="+mn-lt"/>
                <a:cs typeface="+mn-lt"/>
              </a:rPr>
              <a:t>: $1,200 - $1,500</a:t>
            </a:r>
          </a:p>
          <a:p>
            <a:r>
              <a:rPr lang="en-US" sz="1600" b="1" dirty="0">
                <a:solidFill>
                  <a:srgbClr val="FFFFFF"/>
                </a:solidFill>
                <a:ea typeface="+mn-lt"/>
                <a:cs typeface="+mn-lt"/>
              </a:rPr>
              <a:t>Transportation (visiting home)</a:t>
            </a:r>
            <a:r>
              <a:rPr lang="en-US" sz="1600" dirty="0">
                <a:solidFill>
                  <a:srgbClr val="FFFFFF"/>
                </a:solidFill>
                <a:ea typeface="+mn-lt"/>
                <a:cs typeface="+mn-lt"/>
              </a:rPr>
              <a:t>: $1,000 - $1,500</a:t>
            </a:r>
          </a:p>
          <a:p>
            <a:r>
              <a:rPr lang="en-US" sz="1600" b="1" dirty="0">
                <a:solidFill>
                  <a:srgbClr val="FFFFFF"/>
                </a:solidFill>
                <a:ea typeface="+mn-lt"/>
                <a:cs typeface="+mn-lt"/>
              </a:rPr>
              <a:t>Miscellaneous Expenses</a:t>
            </a:r>
            <a:r>
              <a:rPr lang="en-US" sz="1600" dirty="0">
                <a:solidFill>
                  <a:srgbClr val="FFFFFF"/>
                </a:solidFill>
                <a:ea typeface="+mn-lt"/>
                <a:cs typeface="+mn-lt"/>
              </a:rPr>
              <a:t>: $2,000 - $2,500</a:t>
            </a:r>
          </a:p>
          <a:p>
            <a:r>
              <a:rPr lang="en-US" sz="1600" b="1" dirty="0">
                <a:solidFill>
                  <a:srgbClr val="FFFFFF"/>
                </a:solidFill>
                <a:ea typeface="+mn-lt"/>
                <a:cs typeface="+mn-lt"/>
              </a:rPr>
              <a:t>Total Average Indirect Costs</a:t>
            </a:r>
            <a:r>
              <a:rPr lang="en-US" sz="1600" dirty="0">
                <a:solidFill>
                  <a:srgbClr val="FFFFFF"/>
                </a:solidFill>
                <a:ea typeface="+mn-lt"/>
                <a:cs typeface="+mn-lt"/>
              </a:rPr>
              <a:t>: $4,200 - $5,500</a:t>
            </a:r>
            <a:endParaRPr lang="en-US" sz="1600" dirty="0">
              <a:solidFill>
                <a:srgbClr val="FFFFFF"/>
              </a:solidFill>
            </a:endParaRPr>
          </a:p>
          <a:p>
            <a:r>
              <a:rPr lang="en-US" sz="1600" dirty="0">
                <a:solidFill>
                  <a:srgbClr val="FFFFFF"/>
                </a:solidFill>
                <a:ea typeface="+mn-lt"/>
                <a:cs typeface="+mn-lt"/>
              </a:rPr>
              <a:t>* Examples include parking permit, clothes, activity costs, personal items.</a:t>
            </a:r>
            <a:endParaRPr lang="en-US" sz="1600" dirty="0">
              <a:solidFill>
                <a:srgbClr val="FFFFFF"/>
              </a:solidFill>
            </a:endParaRPr>
          </a:p>
          <a:p>
            <a:endParaRPr lang="en-US" sz="1600" dirty="0">
              <a:solidFill>
                <a:srgbClr val="FFFFFF"/>
              </a:solidFill>
            </a:endParaRPr>
          </a:p>
        </p:txBody>
      </p:sp>
      <p:cxnSp>
        <p:nvCxnSpPr>
          <p:cNvPr id="15" name="Straight Connector 1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7561" y="3770966"/>
            <a:ext cx="37719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1913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F00CA-C719-4969-BC42-331CE0C86845}"/>
              </a:ext>
            </a:extLst>
          </p:cNvPr>
          <p:cNvPicPr>
            <a:picLocks noChangeAspect="1"/>
          </p:cNvPicPr>
          <p:nvPr/>
        </p:nvPicPr>
        <p:blipFill>
          <a:blip r:embed="rId3"/>
          <a:stretch>
            <a:fillRect/>
          </a:stretch>
        </p:blipFill>
        <p:spPr>
          <a:xfrm>
            <a:off x="-4499" y="0"/>
            <a:ext cx="10047109" cy="5651499"/>
          </a:xfrm>
          <a:prstGeom prst="rect">
            <a:avLst/>
          </a:prstGeom>
        </p:spPr>
      </p:pic>
    </p:spTree>
    <p:extLst>
      <p:ext uri="{BB962C8B-B14F-4D97-AF65-F5344CB8AC3E}">
        <p14:creationId xmlns:p14="http://schemas.microsoft.com/office/powerpoint/2010/main" val="321485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3881" y="124279"/>
            <a:ext cx="9159901" cy="1323439"/>
          </a:xfrm>
          <a:prstGeom prst="rect">
            <a:avLst/>
          </a:prstGeom>
          <a:noFill/>
        </p:spPr>
        <p:txBody>
          <a:bodyPr wrap="square" rtlCol="0">
            <a:spAutoFit/>
          </a:bodyPr>
          <a:lstStyle/>
          <a:p>
            <a:r>
              <a:rPr lang="en-US" sz="4000" b="1" dirty="0">
                <a:solidFill>
                  <a:schemeClr val="bg1"/>
                </a:solidFill>
              </a:rPr>
              <a:t>FINANCIAL AID APPLICATIONS</a:t>
            </a:r>
          </a:p>
          <a:p>
            <a:endParaRPr lang="en-US" sz="4000" b="1" dirty="0"/>
          </a:p>
        </p:txBody>
      </p:sp>
      <p:sp>
        <p:nvSpPr>
          <p:cNvPr id="3" name="Title 2">
            <a:extLst>
              <a:ext uri="{FF2B5EF4-FFF2-40B4-BE49-F238E27FC236}">
                <a16:creationId xmlns:a16="http://schemas.microsoft.com/office/drawing/2014/main" id="{0F9C2D16-38DC-D71F-BA81-915C0F358DC9}"/>
              </a:ext>
            </a:extLst>
          </p:cNvPr>
          <p:cNvSpPr>
            <a:spLocks noGrp="1"/>
          </p:cNvSpPr>
          <p:nvPr>
            <p:ph type="title"/>
          </p:nvPr>
        </p:nvSpPr>
        <p:spPr/>
        <p:txBody>
          <a:bodyPr/>
          <a:lstStyle/>
          <a:p>
            <a:r>
              <a:rPr lang="en-US" dirty="0"/>
              <a:t>Financial Aid Applications</a:t>
            </a:r>
          </a:p>
        </p:txBody>
      </p:sp>
      <p:sp>
        <p:nvSpPr>
          <p:cNvPr id="7" name="Content Placeholder 6">
            <a:extLst>
              <a:ext uri="{FF2B5EF4-FFF2-40B4-BE49-F238E27FC236}">
                <a16:creationId xmlns:a16="http://schemas.microsoft.com/office/drawing/2014/main" id="{C14A964C-6B75-5CAF-8A91-103FE220DBEF}"/>
              </a:ext>
            </a:extLst>
          </p:cNvPr>
          <p:cNvSpPr>
            <a:spLocks noGrp="1"/>
          </p:cNvSpPr>
          <p:nvPr>
            <p:ph idx="1"/>
          </p:nvPr>
        </p:nvSpPr>
        <p:spPr/>
        <p:txBody>
          <a:bodyPr vert="horz" lIns="45720" tIns="45720" rIns="45720" bIns="45720" rtlCol="0" anchor="t">
            <a:normAutofit/>
          </a:bodyPr>
          <a:lstStyle/>
          <a:p>
            <a:pPr marL="457200" indent="-457200">
              <a:buAutoNum type="arabicPeriod"/>
            </a:pPr>
            <a:r>
              <a:rPr lang="en-US" dirty="0"/>
              <a:t>FAFSA (available October 1st) </a:t>
            </a:r>
          </a:p>
          <a:p>
            <a:pPr marL="457200" indent="-457200">
              <a:buAutoNum type="arabicPeriod"/>
            </a:pPr>
            <a:r>
              <a:rPr lang="en-US" dirty="0"/>
              <a:t>NYS TAP (NY colleges only) </a:t>
            </a:r>
          </a:p>
          <a:p>
            <a:pPr marL="457200" indent="-457200">
              <a:buAutoNum type="arabicPeriod"/>
            </a:pPr>
            <a:r>
              <a:rPr lang="en-US" dirty="0"/>
              <a:t>Excelsior (or enhanced tuition award at private colleges) </a:t>
            </a:r>
          </a:p>
          <a:p>
            <a:pPr marL="457200" indent="-457200">
              <a:buAutoNum type="arabicPeriod"/>
            </a:pPr>
            <a:r>
              <a:rPr lang="en-US" dirty="0"/>
              <a:t>Some colleges require an additional scholarship application</a:t>
            </a:r>
          </a:p>
          <a:p>
            <a:pPr marL="457200" indent="-457200">
              <a:buAutoNum type="arabicPeriod"/>
            </a:pPr>
            <a:r>
              <a:rPr lang="en-US" dirty="0"/>
              <a:t>Some colleges require the CSS profile</a:t>
            </a:r>
          </a:p>
        </p:txBody>
      </p:sp>
    </p:spTree>
    <p:extLst>
      <p:ext uri="{BB962C8B-B14F-4D97-AF65-F5344CB8AC3E}">
        <p14:creationId xmlns:p14="http://schemas.microsoft.com/office/powerpoint/2010/main" val="195095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2"/>
          <a:stretch>
            <a:fillRect/>
          </a:stretch>
        </p:blipFill>
        <p:spPr>
          <a:xfrm>
            <a:off x="19878" y="-747423"/>
            <a:ext cx="10058400" cy="5650992"/>
          </a:xfrm>
          <a:prstGeom prst="rect">
            <a:avLst/>
          </a:prstGeom>
          <a:solidFill>
            <a:schemeClr val="bg1"/>
          </a:solidFill>
        </p:spPr>
      </p:pic>
      <p:sp>
        <p:nvSpPr>
          <p:cNvPr id="3" name="TextBox 2">
            <a:extLst>
              <a:ext uri="{FF2B5EF4-FFF2-40B4-BE49-F238E27FC236}">
                <a16:creationId xmlns:a16="http://schemas.microsoft.com/office/drawing/2014/main" id="{30752ED7-78D4-4912-B3C0-87BB3767B764}"/>
              </a:ext>
            </a:extLst>
          </p:cNvPr>
          <p:cNvSpPr txBox="1"/>
          <p:nvPr/>
        </p:nvSpPr>
        <p:spPr>
          <a:xfrm>
            <a:off x="1447138" y="4887666"/>
            <a:ext cx="6908110" cy="584775"/>
          </a:xfrm>
          <a:prstGeom prst="rect">
            <a:avLst/>
          </a:prstGeom>
          <a:noFill/>
        </p:spPr>
        <p:txBody>
          <a:bodyPr wrap="none" numCol="1" rtlCol="0">
            <a:spAutoFit/>
          </a:bodyPr>
          <a:lstStyle/>
          <a:p>
            <a:r>
              <a:rPr lang="en-US" sz="3200" dirty="0"/>
              <a:t>Free Application For Federal Student Aid</a:t>
            </a:r>
          </a:p>
        </p:txBody>
      </p:sp>
      <p:sp>
        <p:nvSpPr>
          <p:cNvPr id="4" name="Rectangle 3">
            <a:extLst>
              <a:ext uri="{FF2B5EF4-FFF2-40B4-BE49-F238E27FC236}">
                <a16:creationId xmlns:a16="http://schemas.microsoft.com/office/drawing/2014/main" id="{4165DBBF-F0B4-4321-8084-49772A6CEE86}"/>
              </a:ext>
            </a:extLst>
          </p:cNvPr>
          <p:cNvSpPr/>
          <p:nvPr/>
        </p:nvSpPr>
        <p:spPr>
          <a:xfrm>
            <a:off x="-55659" y="4587903"/>
            <a:ext cx="10209475" cy="7235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Down 5">
            <a:extLst>
              <a:ext uri="{FF2B5EF4-FFF2-40B4-BE49-F238E27FC236}">
                <a16:creationId xmlns:a16="http://schemas.microsoft.com/office/drawing/2014/main" id="{1D334D9B-2C41-4D30-B9F9-A9307F9F3226}"/>
              </a:ext>
            </a:extLst>
          </p:cNvPr>
          <p:cNvSpPr/>
          <p:nvPr/>
        </p:nvSpPr>
        <p:spPr>
          <a:xfrm rot="16200000">
            <a:off x="6487174" y="4242293"/>
            <a:ext cx="515566" cy="44747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5BE71E-C7A5-4C57-8898-767A8E6401B2}"/>
              </a:ext>
            </a:extLst>
          </p:cNvPr>
          <p:cNvSpPr txBox="1"/>
          <p:nvPr/>
        </p:nvSpPr>
        <p:spPr>
          <a:xfrm>
            <a:off x="5909187" y="786581"/>
            <a:ext cx="2028697" cy="369332"/>
          </a:xfrm>
          <a:prstGeom prst="rect">
            <a:avLst/>
          </a:prstGeom>
          <a:noFill/>
        </p:spPr>
        <p:txBody>
          <a:bodyPr wrap="none" rtlCol="0">
            <a:spAutoFit/>
          </a:bodyPr>
          <a:lstStyle/>
          <a:p>
            <a:r>
              <a:rPr lang="en-US" dirty="0"/>
              <a:t>www.studentaid.gov</a:t>
            </a:r>
          </a:p>
        </p:txBody>
      </p:sp>
      <p:pic>
        <p:nvPicPr>
          <p:cNvPr id="11" name="Picture 10">
            <a:extLst>
              <a:ext uri="{FF2B5EF4-FFF2-40B4-BE49-F238E27FC236}">
                <a16:creationId xmlns:a16="http://schemas.microsoft.com/office/drawing/2014/main" id="{26754DDE-0AE8-4F03-BF1E-E9A3EC8E75DC}"/>
              </a:ext>
            </a:extLst>
          </p:cNvPr>
          <p:cNvPicPr>
            <a:picLocks noChangeAspect="1"/>
          </p:cNvPicPr>
          <p:nvPr/>
        </p:nvPicPr>
        <p:blipFill>
          <a:blip r:embed="rId3"/>
          <a:stretch>
            <a:fillRect/>
          </a:stretch>
        </p:blipFill>
        <p:spPr>
          <a:xfrm>
            <a:off x="0" y="0"/>
            <a:ext cx="10058400" cy="5651500"/>
          </a:xfrm>
          <a:prstGeom prst="rect">
            <a:avLst/>
          </a:prstGeom>
        </p:spPr>
      </p:pic>
      <p:sp>
        <p:nvSpPr>
          <p:cNvPr id="5" name="Oval 4">
            <a:extLst>
              <a:ext uri="{FF2B5EF4-FFF2-40B4-BE49-F238E27FC236}">
                <a16:creationId xmlns:a16="http://schemas.microsoft.com/office/drawing/2014/main" id="{5649A384-87EF-4219-B465-6A492F822BAC}"/>
              </a:ext>
            </a:extLst>
          </p:cNvPr>
          <p:cNvSpPr/>
          <p:nvPr/>
        </p:nvSpPr>
        <p:spPr>
          <a:xfrm>
            <a:off x="2919168" y="346031"/>
            <a:ext cx="1410511" cy="564204"/>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1D334D9B-2C41-4D30-B9F9-A9307F9F3226}"/>
              </a:ext>
            </a:extLst>
          </p:cNvPr>
          <p:cNvSpPr/>
          <p:nvPr/>
        </p:nvSpPr>
        <p:spPr>
          <a:xfrm rot="4286868">
            <a:off x="4295632" y="94676"/>
            <a:ext cx="515566" cy="44747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DD111F8-E6FA-4480-A899-73D2C16325C8}"/>
              </a:ext>
            </a:extLst>
          </p:cNvPr>
          <p:cNvSpPr/>
          <p:nvPr/>
        </p:nvSpPr>
        <p:spPr>
          <a:xfrm>
            <a:off x="7062394" y="346031"/>
            <a:ext cx="1750979" cy="655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1ED100-01EA-4D6D-8E6A-3D338F6A8C4D}"/>
              </a:ext>
            </a:extLst>
          </p:cNvPr>
          <p:cNvSpPr txBox="1"/>
          <p:nvPr/>
        </p:nvSpPr>
        <p:spPr>
          <a:xfrm>
            <a:off x="2882348" y="1256265"/>
            <a:ext cx="4500271" cy="461665"/>
          </a:xfrm>
          <a:prstGeom prst="rect">
            <a:avLst/>
          </a:prstGeom>
          <a:noFill/>
        </p:spPr>
        <p:txBody>
          <a:bodyPr wrap="none" rtlCol="0">
            <a:spAutoFit/>
          </a:bodyPr>
          <a:lstStyle/>
          <a:p>
            <a:r>
              <a:rPr lang="en-US" sz="2400" b="1" dirty="0">
                <a:solidFill>
                  <a:srgbClr val="FF0000"/>
                </a:solidFill>
              </a:rPr>
              <a:t>www.studentaid.gov or fafsa.gov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2847" y="31176"/>
            <a:ext cx="7835251" cy="5418060"/>
          </a:xfrm>
          <a:prstGeom prst="rect">
            <a:avLst/>
          </a:prstGeom>
        </p:spPr>
      </p:pic>
      <p:sp>
        <p:nvSpPr>
          <p:cNvPr id="3" name="Arrow: Right 2">
            <a:extLst>
              <a:ext uri="{FF2B5EF4-FFF2-40B4-BE49-F238E27FC236}">
                <a16:creationId xmlns:a16="http://schemas.microsoft.com/office/drawing/2014/main" id="{A6D16775-CE33-4102-A003-DD707E6F0CD4}"/>
              </a:ext>
            </a:extLst>
          </p:cNvPr>
          <p:cNvSpPr/>
          <p:nvPr/>
        </p:nvSpPr>
        <p:spPr>
          <a:xfrm>
            <a:off x="5619857" y="1203792"/>
            <a:ext cx="593387" cy="35992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086439EE-2C64-49DA-AFD7-FEDE919F5A38}"/>
              </a:ext>
            </a:extLst>
          </p:cNvPr>
          <p:cNvSpPr/>
          <p:nvPr/>
        </p:nvSpPr>
        <p:spPr>
          <a:xfrm>
            <a:off x="5619856" y="3938746"/>
            <a:ext cx="593387" cy="35992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772C30-651B-4802-97E5-88AEC3CD75ED}"/>
              </a:ext>
            </a:extLst>
          </p:cNvPr>
          <p:cNvSpPr txBox="1"/>
          <p:nvPr/>
        </p:nvSpPr>
        <p:spPr>
          <a:xfrm>
            <a:off x="6424239" y="1060589"/>
            <a:ext cx="3528653" cy="646331"/>
          </a:xfrm>
          <a:prstGeom prst="rect">
            <a:avLst/>
          </a:prstGeom>
          <a:noFill/>
          <a:ln>
            <a:solidFill>
              <a:srgbClr val="FF0000"/>
            </a:solidFill>
          </a:ln>
        </p:spPr>
        <p:txBody>
          <a:bodyPr wrap="square" rtlCol="0">
            <a:spAutoFit/>
          </a:bodyPr>
          <a:lstStyle/>
          <a:p>
            <a:pPr algn="ctr"/>
            <a:r>
              <a:rPr lang="en-US" dirty="0">
                <a:solidFill>
                  <a:srgbClr val="FF0000"/>
                </a:solidFill>
              </a:rPr>
              <a:t>Both parent and student need their own FSA ID</a:t>
            </a:r>
          </a:p>
        </p:txBody>
      </p:sp>
      <p:sp>
        <p:nvSpPr>
          <p:cNvPr id="6" name="TextBox 5">
            <a:extLst>
              <a:ext uri="{FF2B5EF4-FFF2-40B4-BE49-F238E27FC236}">
                <a16:creationId xmlns:a16="http://schemas.microsoft.com/office/drawing/2014/main" id="{810B886F-0006-40D6-9DB3-7F8CD3D82BBB}"/>
              </a:ext>
            </a:extLst>
          </p:cNvPr>
          <p:cNvSpPr txBox="1"/>
          <p:nvPr/>
        </p:nvSpPr>
        <p:spPr>
          <a:xfrm>
            <a:off x="6412524" y="3943365"/>
            <a:ext cx="3528653" cy="369332"/>
          </a:xfrm>
          <a:prstGeom prst="rect">
            <a:avLst/>
          </a:prstGeom>
          <a:noFill/>
          <a:ln>
            <a:solidFill>
              <a:srgbClr val="FF0000"/>
            </a:solidFill>
          </a:ln>
        </p:spPr>
        <p:txBody>
          <a:bodyPr wrap="square" rtlCol="0">
            <a:spAutoFit/>
          </a:bodyPr>
          <a:lstStyle/>
          <a:p>
            <a:pPr algn="ctr"/>
            <a:r>
              <a:rPr lang="en-US" dirty="0">
                <a:solidFill>
                  <a:srgbClr val="FF0000"/>
                </a:solidFill>
              </a:rPr>
              <a:t>Don’t use your high school email</a:t>
            </a:r>
          </a:p>
        </p:txBody>
      </p:sp>
      <p:sp>
        <p:nvSpPr>
          <p:cNvPr id="8" name="Arrow: Right 7">
            <a:extLst>
              <a:ext uri="{FF2B5EF4-FFF2-40B4-BE49-F238E27FC236}">
                <a16:creationId xmlns:a16="http://schemas.microsoft.com/office/drawing/2014/main" id="{2E5D1900-68F6-4DBB-A464-484496C8DC1A}"/>
              </a:ext>
            </a:extLst>
          </p:cNvPr>
          <p:cNvSpPr/>
          <p:nvPr/>
        </p:nvSpPr>
        <p:spPr>
          <a:xfrm>
            <a:off x="5619857" y="2114244"/>
            <a:ext cx="593387" cy="35992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49A6FE-1415-4AC3-8A40-B9DBDE3B26CF}"/>
              </a:ext>
            </a:extLst>
          </p:cNvPr>
          <p:cNvSpPr txBox="1"/>
          <p:nvPr/>
        </p:nvSpPr>
        <p:spPr>
          <a:xfrm>
            <a:off x="6412524" y="1915509"/>
            <a:ext cx="3540368" cy="1754326"/>
          </a:xfrm>
          <a:prstGeom prst="rect">
            <a:avLst/>
          </a:prstGeom>
          <a:noFill/>
          <a:ln>
            <a:solidFill>
              <a:srgbClr val="FF0000"/>
            </a:solidFill>
          </a:ln>
        </p:spPr>
        <p:txBody>
          <a:bodyPr wrap="square" rtlCol="0">
            <a:spAutoFit/>
          </a:bodyPr>
          <a:lstStyle/>
          <a:p>
            <a:pPr algn="ctr"/>
            <a:r>
              <a:rPr lang="en-US" dirty="0">
                <a:solidFill>
                  <a:srgbClr val="FF0000"/>
                </a:solidFill>
              </a:rPr>
              <a:t>What Do You Need</a:t>
            </a:r>
          </a:p>
          <a:p>
            <a:pPr marL="285750" indent="-285750">
              <a:buFont typeface="Arial" panose="020B0604020202020204" pitchFamily="34" charset="0"/>
              <a:buChar char="•"/>
            </a:pPr>
            <a:r>
              <a:rPr lang="en-US" dirty="0">
                <a:solidFill>
                  <a:srgbClr val="FF0000"/>
                </a:solidFill>
              </a:rPr>
              <a:t>Name</a:t>
            </a:r>
          </a:p>
          <a:p>
            <a:pPr marL="285750" indent="-285750">
              <a:buFont typeface="Arial" panose="020B0604020202020204" pitchFamily="34" charset="0"/>
              <a:buChar char="•"/>
            </a:pPr>
            <a:r>
              <a:rPr lang="en-US" dirty="0">
                <a:solidFill>
                  <a:srgbClr val="FF0000"/>
                </a:solidFill>
              </a:rPr>
              <a:t>Date of Birth</a:t>
            </a:r>
          </a:p>
          <a:p>
            <a:pPr marL="285750" indent="-285750">
              <a:buFont typeface="Arial" panose="020B0604020202020204" pitchFamily="34" charset="0"/>
              <a:buChar char="•"/>
            </a:pPr>
            <a:r>
              <a:rPr lang="en-US" dirty="0">
                <a:solidFill>
                  <a:srgbClr val="FF0000"/>
                </a:solidFill>
              </a:rPr>
              <a:t>Social Security Number (?)</a:t>
            </a:r>
          </a:p>
          <a:p>
            <a:pPr marL="285750" indent="-285750">
              <a:buFont typeface="Arial" panose="020B0604020202020204" pitchFamily="34" charset="0"/>
              <a:buChar char="•"/>
            </a:pPr>
            <a:r>
              <a:rPr lang="en-US" dirty="0">
                <a:solidFill>
                  <a:srgbClr val="FF0000"/>
                </a:solidFill>
              </a:rPr>
              <a:t>Mobile Phone Number</a:t>
            </a:r>
          </a:p>
          <a:p>
            <a:pPr marL="285750" indent="-285750">
              <a:buFont typeface="Arial" panose="020B0604020202020204" pitchFamily="34" charset="0"/>
              <a:buChar char="•"/>
            </a:pPr>
            <a:r>
              <a:rPr lang="en-US" dirty="0">
                <a:solidFill>
                  <a:srgbClr val="FF0000"/>
                </a:solidFill>
              </a:rPr>
              <a:t>Email Address</a:t>
            </a:r>
          </a:p>
        </p:txBody>
      </p:sp>
      <p:sp>
        <p:nvSpPr>
          <p:cNvPr id="10" name="Arrow: Right 9">
            <a:extLst>
              <a:ext uri="{FF2B5EF4-FFF2-40B4-BE49-F238E27FC236}">
                <a16:creationId xmlns:a16="http://schemas.microsoft.com/office/drawing/2014/main" id="{F72DB89B-AB0F-4439-B4AF-10C579FC2ECB}"/>
              </a:ext>
            </a:extLst>
          </p:cNvPr>
          <p:cNvSpPr/>
          <p:nvPr/>
        </p:nvSpPr>
        <p:spPr>
          <a:xfrm>
            <a:off x="5619856" y="4567581"/>
            <a:ext cx="593387" cy="35992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E8738F-5D64-44B7-B6D5-A57971A68294}"/>
              </a:ext>
            </a:extLst>
          </p:cNvPr>
          <p:cNvSpPr txBox="1"/>
          <p:nvPr/>
        </p:nvSpPr>
        <p:spPr>
          <a:xfrm>
            <a:off x="6424239" y="4572200"/>
            <a:ext cx="3528653" cy="646331"/>
          </a:xfrm>
          <a:prstGeom prst="rect">
            <a:avLst/>
          </a:prstGeom>
          <a:noFill/>
          <a:ln>
            <a:solidFill>
              <a:srgbClr val="FF0000"/>
            </a:solidFill>
          </a:ln>
        </p:spPr>
        <p:txBody>
          <a:bodyPr wrap="square" rtlCol="0">
            <a:spAutoFit/>
          </a:bodyPr>
          <a:lstStyle/>
          <a:p>
            <a:pPr algn="ctr"/>
            <a:r>
              <a:rPr lang="en-US" dirty="0">
                <a:solidFill>
                  <a:srgbClr val="FF0000"/>
                </a:solidFill>
              </a:rPr>
              <a:t>Must be completed 3-5 business days prior to filling out FAFSA</a:t>
            </a:r>
          </a:p>
        </p:txBody>
      </p:sp>
    </p:spTree>
    <p:extLst>
      <p:ext uri="{BB962C8B-B14F-4D97-AF65-F5344CB8AC3E}">
        <p14:creationId xmlns:p14="http://schemas.microsoft.com/office/powerpoint/2010/main" val="239638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93661" y="-87302"/>
            <a:ext cx="8671077" cy="5826104"/>
          </a:xfrm>
          <a:prstGeom prst="rect">
            <a:avLst/>
          </a:prstGeom>
        </p:spPr>
      </p:pic>
    </p:spTree>
    <p:extLst>
      <p:ext uri="{BB962C8B-B14F-4D97-AF65-F5344CB8AC3E}">
        <p14:creationId xmlns:p14="http://schemas.microsoft.com/office/powerpoint/2010/main" val="3080745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0BF6FBF69AFB44B02E7677590252A8" ma:contentTypeVersion="16" ma:contentTypeDescription="Create a new document." ma:contentTypeScope="" ma:versionID="8366597ba209aca1a1e42425536b4b75">
  <xsd:schema xmlns:xsd="http://www.w3.org/2001/XMLSchema" xmlns:xs="http://www.w3.org/2001/XMLSchema" xmlns:p="http://schemas.microsoft.com/office/2006/metadata/properties" xmlns:ns3="b7585c4e-c16e-4a19-b841-6f25316291f5" xmlns:ns4="ea777b67-60b8-4f52-9fce-14c1b850582d" targetNamespace="http://schemas.microsoft.com/office/2006/metadata/properties" ma:root="true" ma:fieldsID="1b8e74696e83e535b5a19ff589f8d11a" ns3:_="" ns4:_="">
    <xsd:import namespace="b7585c4e-c16e-4a19-b841-6f25316291f5"/>
    <xsd:import namespace="ea777b67-60b8-4f52-9fce-14c1b850582d"/>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85c4e-c16e-4a19-b841-6f25316291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777b67-60b8-4f52-9fce-14c1b850582d"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a777b67-60b8-4f52-9fce-14c1b850582d" xsi:nil="true"/>
  </documentManagement>
</p:properties>
</file>

<file path=customXml/itemProps1.xml><?xml version="1.0" encoding="utf-8"?>
<ds:datastoreItem xmlns:ds="http://schemas.openxmlformats.org/officeDocument/2006/customXml" ds:itemID="{5324B124-DA3D-4AC3-99D9-CF8BBAF1A48F}">
  <ds:schemaRefs>
    <ds:schemaRef ds:uri="http://schemas.microsoft.com/sharepoint/v3/contenttype/forms"/>
  </ds:schemaRefs>
</ds:datastoreItem>
</file>

<file path=customXml/itemProps2.xml><?xml version="1.0" encoding="utf-8"?>
<ds:datastoreItem xmlns:ds="http://schemas.openxmlformats.org/officeDocument/2006/customXml" ds:itemID="{5E137A77-6779-448C-97F9-FE642B046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85c4e-c16e-4a19-b841-6f25316291f5"/>
    <ds:schemaRef ds:uri="ea777b67-60b8-4f52-9fce-14c1b8505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D3B775-D74C-49F9-9AC7-D86136D098D8}">
  <ds:schemaRefs>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ea777b67-60b8-4f52-9fce-14c1b850582d"/>
    <ds:schemaRef ds:uri="http://schemas.microsoft.com/office/2006/documentManagement/types"/>
    <ds:schemaRef ds:uri="b7585c4e-c16e-4a19-b841-6f25316291f5"/>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725</TotalTime>
  <Words>2761</Words>
  <Application>Microsoft Office PowerPoint</Application>
  <PresentationFormat>Custom</PresentationFormat>
  <Paragraphs>285</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Tw Cen MT</vt:lpstr>
      <vt:lpstr>Tw Cen MT</vt:lpstr>
      <vt:lpstr>Tw Cen MT Condensed</vt:lpstr>
      <vt:lpstr>Wingdings</vt:lpstr>
      <vt:lpstr>Wingdings 3</vt:lpstr>
      <vt:lpstr>Integral</vt:lpstr>
      <vt:lpstr>PowerPoint Presentation</vt:lpstr>
      <vt:lpstr>2025-2026 Average Sticker Price</vt:lpstr>
      <vt:lpstr>Average Indirect Costs</vt:lpstr>
      <vt:lpstr>PowerPoint Presentation</vt:lpstr>
      <vt:lpstr>Financial Aid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EXCELSIOR SCHOLARSHIP?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Biron, Louise</dc:creator>
  <cp:lastModifiedBy>Smith, Brian D</cp:lastModifiedBy>
  <cp:revision>539</cp:revision>
  <dcterms:created xsi:type="dcterms:W3CDTF">2018-09-19T10:30:47Z</dcterms:created>
  <dcterms:modified xsi:type="dcterms:W3CDTF">2025-10-24T13:30:41Z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0x010100BE0BF6FBF69AFB44B02E7677590252A8</vt:lpwstr>
  </property>
</Properties>
</file>