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4"/>
  </p:notesMasterIdLst>
  <p:sldIdLst>
    <p:sldId id="273" r:id="rId3"/>
    <p:sldId id="285" r:id="rId4"/>
    <p:sldId id="288" r:id="rId5"/>
    <p:sldId id="289" r:id="rId6"/>
    <p:sldId id="298" r:id="rId7"/>
    <p:sldId id="299" r:id="rId8"/>
    <p:sldId id="307" r:id="rId9"/>
    <p:sldId id="312" r:id="rId10"/>
    <p:sldId id="314" r:id="rId11"/>
    <p:sldId id="300" r:id="rId12"/>
    <p:sldId id="336" r:id="rId13"/>
    <p:sldId id="339" r:id="rId14"/>
    <p:sldId id="302" r:id="rId15"/>
    <p:sldId id="309" r:id="rId16"/>
    <p:sldId id="310" r:id="rId17"/>
    <p:sldId id="311" r:id="rId18"/>
    <p:sldId id="306" r:id="rId19"/>
    <p:sldId id="301" r:id="rId20"/>
    <p:sldId id="338" r:id="rId21"/>
    <p:sldId id="308" r:id="rId22"/>
    <p:sldId id="318" r:id="rId23"/>
    <p:sldId id="321" r:id="rId24"/>
    <p:sldId id="290" r:id="rId25"/>
    <p:sldId id="291" r:id="rId26"/>
    <p:sldId id="305" r:id="rId27"/>
    <p:sldId id="304" r:id="rId28"/>
    <p:sldId id="334" r:id="rId29"/>
    <p:sldId id="325" r:id="rId30"/>
    <p:sldId id="294" r:id="rId31"/>
    <p:sldId id="326" r:id="rId32"/>
    <p:sldId id="32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834" autoAdjust="0"/>
  </p:normalViewPr>
  <p:slideViewPr>
    <p:cSldViewPr snapToGrid="0">
      <p:cViewPr varScale="1">
        <p:scale>
          <a:sx n="96" d="100"/>
          <a:sy n="96" d="100"/>
        </p:scale>
        <p:origin x="1680"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CAAF2-CED0-4DAB-829D-233EEAAF224E}" type="datetimeFigureOut">
              <a:rPr lang="en-US" smtClean="0"/>
              <a:t>4/23/19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3AF73-2C8D-46E0-840A-954015F176CA}" type="slidenum">
              <a:rPr lang="en-US" smtClean="0"/>
              <a:t>‹#›</a:t>
            </a:fld>
            <a:endParaRPr lang="en-US"/>
          </a:p>
        </p:txBody>
      </p:sp>
    </p:spTree>
    <p:extLst>
      <p:ext uri="{BB962C8B-B14F-4D97-AF65-F5344CB8AC3E}">
        <p14:creationId xmlns:p14="http://schemas.microsoft.com/office/powerpoint/2010/main" val="418315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LFPP, https://www.ams.usda.gov/services/grants/lfpp/awards</a:t>
            </a:r>
          </a:p>
          <a:p>
            <a:endParaRPr lang="en-US" dirty="0"/>
          </a:p>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6</a:t>
            </a:fld>
            <a:endParaRPr lang="en-US"/>
          </a:p>
        </p:txBody>
      </p:sp>
    </p:spTree>
    <p:extLst>
      <p:ext uri="{BB962C8B-B14F-4D97-AF65-F5344CB8AC3E}">
        <p14:creationId xmlns:p14="http://schemas.microsoft.com/office/powerpoint/2010/main" val="3592484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27</a:t>
            </a:fld>
            <a:endParaRPr lang="en-US"/>
          </a:p>
        </p:txBody>
      </p:sp>
    </p:spTree>
    <p:extLst>
      <p:ext uri="{BB962C8B-B14F-4D97-AF65-F5344CB8AC3E}">
        <p14:creationId xmlns:p14="http://schemas.microsoft.com/office/powerpoint/2010/main" val="4037667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28</a:t>
            </a:fld>
            <a:endParaRPr lang="en-US"/>
          </a:p>
        </p:txBody>
      </p:sp>
    </p:spTree>
    <p:extLst>
      <p:ext uri="{BB962C8B-B14F-4D97-AF65-F5344CB8AC3E}">
        <p14:creationId xmlns:p14="http://schemas.microsoft.com/office/powerpoint/2010/main" val="2426432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sometimes cut and paste from other proposals—even</a:t>
            </a:r>
            <a:r>
              <a:rPr lang="en-US" baseline="0" dirty="0"/>
              <a:t> when there’s little relationships—because I panic at the blank page. </a:t>
            </a:r>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29</a:t>
            </a:fld>
            <a:endParaRPr lang="en-US"/>
          </a:p>
        </p:txBody>
      </p:sp>
    </p:spTree>
    <p:extLst>
      <p:ext uri="{BB962C8B-B14F-4D97-AF65-F5344CB8AC3E}">
        <p14:creationId xmlns:p14="http://schemas.microsoft.com/office/powerpoint/2010/main" val="251149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reading the first</a:t>
            </a:r>
            <a:r>
              <a:rPr lang="en-US" baseline="0" dirty="0"/>
              <a:t> item of each pair, the funder is left wondering exactly who will do what to whom.   What if we don’t know who will do these tasks?  FIGURE IT OUT.  Funders want to know how things will be done.  </a:t>
            </a:r>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30</a:t>
            </a:fld>
            <a:endParaRPr lang="en-US"/>
          </a:p>
        </p:txBody>
      </p:sp>
    </p:spTree>
    <p:extLst>
      <p:ext uri="{BB962C8B-B14F-4D97-AF65-F5344CB8AC3E}">
        <p14:creationId xmlns:p14="http://schemas.microsoft.com/office/powerpoint/2010/main" val="148103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31</a:t>
            </a:fld>
            <a:endParaRPr lang="en-US"/>
          </a:p>
        </p:txBody>
      </p:sp>
    </p:spTree>
    <p:extLst>
      <p:ext uri="{BB962C8B-B14F-4D97-AF65-F5344CB8AC3E}">
        <p14:creationId xmlns:p14="http://schemas.microsoft.com/office/powerpoint/2010/main" val="388990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8</a:t>
            </a:fld>
            <a:endParaRPr lang="en-US"/>
          </a:p>
        </p:txBody>
      </p:sp>
    </p:spTree>
    <p:extLst>
      <p:ext uri="{BB962C8B-B14F-4D97-AF65-F5344CB8AC3E}">
        <p14:creationId xmlns:p14="http://schemas.microsoft.com/office/powerpoint/2010/main" val="222127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DE8E62-418C-4816-B59F-03AECD2BFDF8}" type="slidenum">
              <a:rPr lang="en-US" smtClean="0"/>
              <a:t>11</a:t>
            </a:fld>
            <a:endParaRPr lang="en-US"/>
          </a:p>
        </p:txBody>
      </p:sp>
    </p:spTree>
    <p:extLst>
      <p:ext uri="{BB962C8B-B14F-4D97-AF65-F5344CB8AC3E}">
        <p14:creationId xmlns:p14="http://schemas.microsoft.com/office/powerpoint/2010/main" val="61959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DE8E62-418C-4816-B59F-03AECD2BFDF8}" type="slidenum">
              <a:rPr lang="en-US" smtClean="0"/>
              <a:t>12</a:t>
            </a:fld>
            <a:endParaRPr lang="en-US"/>
          </a:p>
        </p:txBody>
      </p:sp>
    </p:spTree>
    <p:extLst>
      <p:ext uri="{BB962C8B-B14F-4D97-AF65-F5344CB8AC3E}">
        <p14:creationId xmlns:p14="http://schemas.microsoft.com/office/powerpoint/2010/main" val="335973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FSA</a:t>
            </a:r>
            <a:endParaRPr lang="en-US" dirty="0"/>
          </a:p>
          <a:p>
            <a:r>
              <a:rPr lang="en-US" dirty="0"/>
              <a:t>Conservation Compliance—must have a conservation plan on file with USDA if planting on highly erodible soil; cannot plant on converted</a:t>
            </a:r>
            <a:r>
              <a:rPr lang="en-US" baseline="0" dirty="0"/>
              <a:t> wetlands; cannot convert wetlands—to access other programs.  Start by signing AD-1026, which says that they won’t plant on erodible land without an NRCS-approved conservation plan</a:t>
            </a:r>
          </a:p>
          <a:p>
            <a:endParaRPr lang="en-US" baseline="0" dirty="0"/>
          </a:p>
          <a:p>
            <a:r>
              <a:rPr lang="en-US" baseline="0" dirty="0"/>
              <a:t>CRP—farmers get rental payments and cost-share assistance; Contracts of 10 – 15 years.  30 years old now.  Producers offer land for enrollment during announced enrollment periods.  For certain environmentally sensitive land, continuous enrollment.    Offers are ranked according to the Environmental Benefits Index—wildlife habitat benefits, water quality benefits from reduced erosion and runoff, air quality benefits from wind erosion and cost.    Land must be cropland planted to ag commodity for four of the six years from 2008-13.  </a:t>
            </a:r>
          </a:p>
          <a:p>
            <a:endParaRPr lang="en-US" baseline="0" dirty="0"/>
          </a:p>
          <a:p>
            <a:r>
              <a:rPr lang="en-US" baseline="0" dirty="0"/>
              <a:t>Rental payments based on the relative productivity of the soils within each county and average cash rent provided by NASS.  Producers CAN offer a lower rental rate .  For those that establish an approved cover, cost-share available up to 50%.  </a:t>
            </a:r>
          </a:p>
          <a:p>
            <a:endParaRPr lang="en-US" baseline="0" dirty="0"/>
          </a:p>
          <a:p>
            <a:r>
              <a:rPr lang="en-US" baseline="0" dirty="0"/>
              <a:t>Capped at 24 million acres come 2018. </a:t>
            </a:r>
          </a:p>
          <a:p>
            <a:endParaRPr lang="en-US" baseline="0" dirty="0"/>
          </a:p>
          <a:p>
            <a:r>
              <a:rPr lang="en-US" baseline="0" dirty="0"/>
              <a:t>Conservation Contract Program—Loan reduction in exchange for a conservation contract with a 50, 30 or 10 year term.  Restricts the amount of development that can take place on portions of the landowner’s property—environmentally sensitive land.    FSA works with NRCS FWLS and other agencies to conduct a field evaluation of the farm.  Will determine if land is suitable for conservation, recreation or wildlife purposes. </a:t>
            </a:r>
          </a:p>
          <a:p>
            <a:endParaRPr lang="en-US" baseline="0" dirty="0"/>
          </a:p>
          <a:p>
            <a:r>
              <a:rPr lang="en-US" baseline="0" dirty="0"/>
              <a:t>At most, 33% of the loan principal can be canceled in exchange for a contract (unless a delinquent borrower—up to the appraised value of the land on which the contract is placed).  So, with contract, no building, construction; altering vegetation; allowing access to livestock unless necessary for them to drink; harvesting timber (usually), placing waste/refuse there; agricultural production</a:t>
            </a:r>
          </a:p>
          <a:p>
            <a:endParaRPr lang="en-US" baseline="0" dirty="0"/>
          </a:p>
          <a:p>
            <a:r>
              <a:rPr lang="en-US" baseline="0" dirty="0"/>
              <a:t>Conservation Loan—FSA GUARANTEES loans; most farms eligible; Practices to reduce erosion, improve water quality; forest cover; water conservation measures; permanent pastures; ORGANIC TRANSITION; MANURE MANAGEMENT and MANURE DIGESTION; </a:t>
            </a:r>
          </a:p>
          <a:p>
            <a:r>
              <a:rPr lang="en-US" baseline="0" dirty="0"/>
              <a:t>Develop a NRCS conservation plan first—Loan limits up to 1.4 million.  </a:t>
            </a:r>
            <a:endParaRPr lang="en-US" dirty="0"/>
          </a:p>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16</a:t>
            </a:fld>
            <a:endParaRPr lang="en-US"/>
          </a:p>
        </p:txBody>
      </p:sp>
    </p:spTree>
    <p:extLst>
      <p:ext uri="{BB962C8B-B14F-4D97-AF65-F5344CB8AC3E}">
        <p14:creationId xmlns:p14="http://schemas.microsoft.com/office/powerpoint/2010/main" val="3104878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21</a:t>
            </a:fld>
            <a:endParaRPr lang="en-US"/>
          </a:p>
        </p:txBody>
      </p:sp>
    </p:spTree>
    <p:extLst>
      <p:ext uri="{BB962C8B-B14F-4D97-AF65-F5344CB8AC3E}">
        <p14:creationId xmlns:p14="http://schemas.microsoft.com/office/powerpoint/2010/main" val="4020839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22</a:t>
            </a:fld>
            <a:endParaRPr lang="en-US"/>
          </a:p>
        </p:txBody>
      </p:sp>
    </p:spTree>
    <p:extLst>
      <p:ext uri="{BB962C8B-B14F-4D97-AF65-F5344CB8AC3E}">
        <p14:creationId xmlns:p14="http://schemas.microsoft.com/office/powerpoint/2010/main" val="58249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25</a:t>
            </a:fld>
            <a:endParaRPr lang="en-US"/>
          </a:p>
        </p:txBody>
      </p:sp>
    </p:spTree>
    <p:extLst>
      <p:ext uri="{BB962C8B-B14F-4D97-AF65-F5344CB8AC3E}">
        <p14:creationId xmlns:p14="http://schemas.microsoft.com/office/powerpoint/2010/main" val="114986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Objectives—outcomes that can be expected from</a:t>
            </a:r>
            <a:r>
              <a:rPr lang="en-US" baseline="0" dirty="0"/>
              <a:t> the project itself.  </a:t>
            </a:r>
            <a:endParaRPr lang="en-US" dirty="0"/>
          </a:p>
        </p:txBody>
      </p:sp>
      <p:sp>
        <p:nvSpPr>
          <p:cNvPr id="4" name="Slide Number Placeholder 3"/>
          <p:cNvSpPr>
            <a:spLocks noGrp="1"/>
          </p:cNvSpPr>
          <p:nvPr>
            <p:ph type="sldNum" sz="quarter" idx="10"/>
          </p:nvPr>
        </p:nvSpPr>
        <p:spPr/>
        <p:txBody>
          <a:bodyPr/>
          <a:lstStyle/>
          <a:p>
            <a:fld id="{0173AF73-2C8D-46E0-840A-954015F176CA}" type="slidenum">
              <a:rPr lang="en-US" smtClean="0"/>
              <a:t>26</a:t>
            </a:fld>
            <a:endParaRPr lang="en-US"/>
          </a:p>
        </p:txBody>
      </p:sp>
    </p:spTree>
    <p:extLst>
      <p:ext uri="{BB962C8B-B14F-4D97-AF65-F5344CB8AC3E}">
        <p14:creationId xmlns:p14="http://schemas.microsoft.com/office/powerpoint/2010/main" val="181970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335919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67891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40792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979983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700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28236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50048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340319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3222E0-2B70-487F-B87E-CB7D41089EFA}"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695609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222E0-2B70-487F-B87E-CB7D41089EFA}"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211713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222E0-2B70-487F-B87E-CB7D41089EFA}"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08157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303873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222E0-2B70-487F-B87E-CB7D41089EFA}"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2470997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3222E0-2B70-487F-B87E-CB7D41089EFA}" type="datetimeFigureOut">
              <a:rPr lang="en-US" smtClean="0"/>
              <a:t>4/23/19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1505008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3222E0-2B70-487F-B87E-CB7D41089EFA}" type="datetimeFigureOut">
              <a:rPr lang="en-US" smtClean="0"/>
              <a:t>4/23/19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405793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222E0-2B70-487F-B87E-CB7D41089EFA}" type="datetimeFigureOut">
              <a:rPr lang="en-US" smtClean="0"/>
              <a:t>4/23/19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791424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222E0-2B70-487F-B87E-CB7D41089EFA}"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1163466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222E0-2B70-487F-B87E-CB7D41089EFA}"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334562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222E0-2B70-487F-B87E-CB7D41089EFA}"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1870875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222E0-2B70-487F-B87E-CB7D41089EFA}"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22265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61965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EBA353-83A2-40E4-95B1-F23E7EBCEA59}"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63104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EBA353-83A2-40E4-95B1-F23E7EBCEA59}" type="datetimeFigureOut">
              <a:rPr lang="en-US" smtClean="0"/>
              <a:t>4/23/19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230745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EBA353-83A2-40E4-95B1-F23E7EBCEA59}" type="datetimeFigureOut">
              <a:rPr lang="en-US" smtClean="0"/>
              <a:t>4/23/19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23135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BA353-83A2-40E4-95B1-F23E7EBCEA59}" type="datetimeFigureOut">
              <a:rPr lang="en-US" smtClean="0"/>
              <a:t>4/23/19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286026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EBA353-83A2-40E4-95B1-F23E7EBCEA59}"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329611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EBA353-83A2-40E4-95B1-F23E7EBCEA59}"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3706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EBA353-83A2-40E4-95B1-F23E7EBCEA59}" type="datetimeFigureOut">
              <a:rPr lang="en-US" smtClean="0"/>
              <a:t>4/23/19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3B2B7A-2A0C-413E-90FB-9B0441C71EBC}" type="slidenum">
              <a:rPr lang="en-US" smtClean="0"/>
              <a:t>‹#›</a:t>
            </a:fld>
            <a:endParaRPr lang="en-US"/>
          </a:p>
        </p:txBody>
      </p:sp>
    </p:spTree>
    <p:extLst>
      <p:ext uri="{BB962C8B-B14F-4D97-AF65-F5344CB8AC3E}">
        <p14:creationId xmlns:p14="http://schemas.microsoft.com/office/powerpoint/2010/main" val="1509488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222E0-2B70-487F-B87E-CB7D41089EFA}" type="datetimeFigureOut">
              <a:rPr lang="en-US" smtClean="0"/>
              <a:t>4/23/19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E81A2-E54D-491B-836F-BBB610D57CB0}" type="slidenum">
              <a:rPr lang="en-US" smtClean="0"/>
              <a:t>‹#›</a:t>
            </a:fld>
            <a:endParaRPr lang="en-US"/>
          </a:p>
        </p:txBody>
      </p:sp>
    </p:spTree>
    <p:extLst>
      <p:ext uri="{BB962C8B-B14F-4D97-AF65-F5344CB8AC3E}">
        <p14:creationId xmlns:p14="http://schemas.microsoft.com/office/powerpoint/2010/main" val="5174565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www.nrcs.usda.gov/wps/portal/nrcs/main/ny/programs/financial/eqip/"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263" y="677114"/>
            <a:ext cx="8803740" cy="1646302"/>
          </a:xfrm>
        </p:spPr>
        <p:txBody>
          <a:bodyPr/>
          <a:lstStyle/>
          <a:p>
            <a:r>
              <a:rPr lang="en-US" dirty="0"/>
              <a:t>Grants and Other Support</a:t>
            </a:r>
          </a:p>
        </p:txBody>
      </p:sp>
      <p:sp>
        <p:nvSpPr>
          <p:cNvPr id="3" name="Subtitle 2"/>
          <p:cNvSpPr>
            <a:spLocks noGrp="1"/>
          </p:cNvSpPr>
          <p:nvPr>
            <p:ph type="subTitle" idx="1"/>
          </p:nvPr>
        </p:nvSpPr>
        <p:spPr>
          <a:xfrm>
            <a:off x="681106" y="2145100"/>
            <a:ext cx="8592897" cy="1096899"/>
          </a:xfrm>
        </p:spPr>
        <p:txBody>
          <a:bodyPr>
            <a:normAutofit/>
          </a:bodyPr>
          <a:lstStyle/>
          <a:p>
            <a:r>
              <a:rPr lang="en-US" sz="2400" i="1" dirty="0"/>
              <a:t>For building, growing and improve farm and food businesses</a:t>
            </a:r>
          </a:p>
          <a:p>
            <a:pPr algn="l"/>
            <a:endParaRPr lang="en-US" sz="2400" i="1" dirty="0">
              <a:solidFill>
                <a:schemeClr val="accent2">
                  <a:lumMod val="75000"/>
                </a:schemeClr>
              </a:solidFill>
            </a:endParaRPr>
          </a:p>
          <a:p>
            <a:pPr algn="l"/>
            <a:endParaRPr lang="en-US" sz="3600" i="1" dirty="0">
              <a:solidFill>
                <a:schemeClr val="accent2">
                  <a:lumMod val="75000"/>
                </a:schemeClr>
              </a:solidFill>
            </a:endParaRPr>
          </a:p>
          <a:p>
            <a:endParaRPr lang="en-US" sz="2400" i="1" dirty="0"/>
          </a:p>
          <a:p>
            <a:endParaRPr lang="en-US" sz="2400" i="1" dirty="0"/>
          </a:p>
          <a:p>
            <a:endParaRPr lang="en-US" sz="2400" i="1" dirty="0"/>
          </a:p>
        </p:txBody>
      </p:sp>
    </p:spTree>
    <p:extLst>
      <p:ext uri="{BB962C8B-B14F-4D97-AF65-F5344CB8AC3E}">
        <p14:creationId xmlns:p14="http://schemas.microsoft.com/office/powerpoint/2010/main" val="2961418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10434894" cy="6309420"/>
          </a:xfrm>
          <a:prstGeom prst="rect">
            <a:avLst/>
          </a:prstGeom>
          <a:noFill/>
        </p:spPr>
        <p:txBody>
          <a:bodyPr wrap="square" rtlCol="0">
            <a:spAutoFit/>
          </a:bodyPr>
          <a:lstStyle/>
          <a:p>
            <a:r>
              <a:rPr lang="en-US" sz="4800" dirty="0">
                <a:solidFill>
                  <a:schemeClr val="accent1"/>
                </a:solidFill>
              </a:rPr>
              <a:t>USDA Natural Resources Conservation Service (NRCS)</a:t>
            </a:r>
          </a:p>
          <a:p>
            <a:r>
              <a:rPr lang="en-US" sz="2400" i="1" dirty="0">
                <a:solidFill>
                  <a:schemeClr val="accent1"/>
                </a:solidFill>
              </a:rPr>
              <a:t>Environmental Quality Incentives Program (EQIP)</a:t>
            </a:r>
          </a:p>
          <a:p>
            <a:endParaRPr lang="en-US" sz="2400" i="1" dirty="0">
              <a:solidFill>
                <a:schemeClr val="accent1"/>
              </a:solidFill>
            </a:endParaRPr>
          </a:p>
          <a:p>
            <a:pPr marL="342900" indent="-342900">
              <a:buFont typeface="Arial" panose="020B0604020202020204" pitchFamily="34" charset="0"/>
              <a:buChar char="•"/>
            </a:pPr>
            <a:r>
              <a:rPr lang="en-US" sz="2400" i="1" dirty="0">
                <a:solidFill>
                  <a:schemeClr val="accent1"/>
                </a:solidFill>
                <a:hlinkClick r:id="rId4"/>
              </a:rPr>
              <a:t>https://www.nrcs.usda.gov/wps/portal/nrcs/main/ny/programs/financial/eqip/</a:t>
            </a:r>
            <a:endParaRPr lang="en-US" sz="2400" i="1" dirty="0">
              <a:solidFill>
                <a:schemeClr val="accent1"/>
              </a:solidFill>
            </a:endParaRPr>
          </a:p>
          <a:p>
            <a:pPr marL="342900" indent="-342900">
              <a:buFont typeface="Arial" panose="020B0604020202020204" pitchFamily="34" charset="0"/>
              <a:buChar char="•"/>
            </a:pPr>
            <a:r>
              <a:rPr lang="en-US" sz="2400" i="1" dirty="0">
                <a:solidFill>
                  <a:schemeClr val="accent1"/>
                </a:solidFill>
              </a:rPr>
              <a:t>Working with local NRCS offices, agricultural producers and land-owners can apply for EQIP funds to “cost-share” on conservation-oriented projects</a:t>
            </a:r>
          </a:p>
          <a:p>
            <a:pPr marL="800100" lvl="1" indent="-342900">
              <a:buFont typeface="Arial" panose="020B0604020202020204" pitchFamily="34" charset="0"/>
              <a:buChar char="•"/>
            </a:pPr>
            <a:r>
              <a:rPr lang="en-US" sz="2000" i="1" dirty="0">
                <a:solidFill>
                  <a:schemeClr val="accent1"/>
                </a:solidFill>
              </a:rPr>
              <a:t>Projects include installation of manure management systems, water management projects, irrigation infrastructure, conservation tillage, installation of conservation buffers, high tunnel construction and much, much more</a:t>
            </a:r>
          </a:p>
          <a:p>
            <a:pPr marL="800100" lvl="1" indent="-342900">
              <a:buFont typeface="Arial" panose="020B0604020202020204" pitchFamily="34" charset="0"/>
              <a:buChar char="•"/>
            </a:pPr>
            <a:r>
              <a:rPr lang="en-US" sz="2000" i="1" dirty="0">
                <a:solidFill>
                  <a:schemeClr val="accent1"/>
                </a:solidFill>
              </a:rPr>
              <a:t>Projects that will impact otherwise environmentally sensitive land (e.g., highly erodible) or that address state-level conservation priorities will be scored well</a:t>
            </a:r>
          </a:p>
          <a:p>
            <a:pPr marL="800100" lvl="1" indent="-342900">
              <a:buFont typeface="Arial" panose="020B0604020202020204" pitchFamily="34" charset="0"/>
              <a:buChar char="•"/>
            </a:pPr>
            <a:r>
              <a:rPr lang="en-US" sz="2000" i="1" dirty="0">
                <a:solidFill>
                  <a:schemeClr val="accent1"/>
                </a:solidFill>
              </a:rPr>
              <a:t>Usually, NRCS will cover 100% of the cost of installing the conservation practice or infrastructure</a:t>
            </a:r>
          </a:p>
        </p:txBody>
      </p:sp>
      <p:pic>
        <p:nvPicPr>
          <p:cNvPr id="3" name="EQ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189" y="1212272"/>
            <a:ext cx="609600" cy="609600"/>
          </a:xfrm>
          <a:prstGeom prst="rect">
            <a:avLst/>
          </a:prstGeom>
        </p:spPr>
      </p:pic>
    </p:spTree>
    <p:extLst>
      <p:ext uri="{BB962C8B-B14F-4D97-AF65-F5344CB8AC3E}">
        <p14:creationId xmlns:p14="http://schemas.microsoft.com/office/powerpoint/2010/main" val="2219753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Rot="1" noChangeArrowheads="1"/>
          </p:cNvSpPr>
          <p:nvPr>
            <p:ph type="title"/>
          </p:nvPr>
        </p:nvSpPr>
        <p:spPr/>
        <p:txBody>
          <a:bodyPr/>
          <a:lstStyle/>
          <a:p>
            <a:r>
              <a:rPr lang="en-US" altLang="en-US" sz="4000" dirty="0"/>
              <a:t>Grant Opportunities for Farmers</a:t>
            </a:r>
          </a:p>
        </p:txBody>
      </p:sp>
      <p:sp>
        <p:nvSpPr>
          <p:cNvPr id="3" name="Content Placeholder 2"/>
          <p:cNvSpPr>
            <a:spLocks noGrp="1"/>
          </p:cNvSpPr>
          <p:nvPr>
            <p:ph idx="1"/>
          </p:nvPr>
        </p:nvSpPr>
        <p:spPr>
          <a:xfrm>
            <a:off x="1981200" y="1981200"/>
            <a:ext cx="7620000" cy="4648200"/>
          </a:xfrm>
        </p:spPr>
        <p:txBody>
          <a:bodyPr>
            <a:normAutofit fontScale="62500" lnSpcReduction="20000"/>
          </a:bodyPr>
          <a:lstStyle/>
          <a:p>
            <a:pPr marL="114300" indent="0">
              <a:lnSpc>
                <a:spcPct val="120000"/>
              </a:lnSpc>
              <a:spcBef>
                <a:spcPct val="50000"/>
              </a:spcBef>
              <a:buNone/>
            </a:pPr>
            <a:r>
              <a:rPr lang="en-US" altLang="en-US" sz="2900" b="1" dirty="0"/>
              <a:t>Purpose</a:t>
            </a:r>
            <a:r>
              <a:rPr lang="en-US" altLang="en-US" sz="2600" b="1" dirty="0"/>
              <a:t>: </a:t>
            </a:r>
            <a:r>
              <a:rPr lang="en-US" altLang="en-US" sz="2600" dirty="0"/>
              <a:t>help farmers and rural businesses purchase renewable energy systems and make energy efficiency improvements, create new uses for ag products and waste</a:t>
            </a:r>
          </a:p>
          <a:p>
            <a:pPr marL="114300" indent="0">
              <a:lnSpc>
                <a:spcPct val="120000"/>
              </a:lnSpc>
              <a:spcBef>
                <a:spcPct val="50000"/>
              </a:spcBef>
              <a:buNone/>
            </a:pPr>
            <a:r>
              <a:rPr lang="en-US" altLang="en-US" sz="2900" b="1" dirty="0"/>
              <a:t>Eligible projects</a:t>
            </a:r>
            <a:r>
              <a:rPr lang="en-US" altLang="en-US" sz="2600" b="1" dirty="0"/>
              <a:t>: </a:t>
            </a:r>
            <a:r>
              <a:rPr lang="en-US" altLang="en-US" sz="2600" dirty="0"/>
              <a:t>systems that generate energy from wind, solar, biomass, geothermal sources, energy efficiency improvements-upgrade equipment </a:t>
            </a:r>
            <a:br>
              <a:rPr lang="en-US" altLang="en-US" sz="2600" dirty="0"/>
            </a:br>
            <a:r>
              <a:rPr lang="en-US" altLang="en-US" sz="2600" dirty="0"/>
              <a:t>or processes</a:t>
            </a:r>
          </a:p>
          <a:p>
            <a:pPr marL="114300" indent="0">
              <a:lnSpc>
                <a:spcPct val="120000"/>
              </a:lnSpc>
              <a:spcBef>
                <a:spcPct val="50000"/>
              </a:spcBef>
              <a:buNone/>
            </a:pPr>
            <a:r>
              <a:rPr lang="en-US" altLang="en-US" sz="2900" b="1" dirty="0"/>
              <a:t>Eligibility</a:t>
            </a:r>
            <a:r>
              <a:rPr lang="en-US" altLang="en-US" sz="2600" b="1" dirty="0"/>
              <a:t>: </a:t>
            </a:r>
            <a:r>
              <a:rPr lang="en-US" altLang="en-US" sz="2600" dirty="0"/>
              <a:t>producers and businesses in city/town with population under 50,000; 50% gross income from farm production; business with fewer than 500 employees and $20 million in receipts</a:t>
            </a:r>
          </a:p>
          <a:p>
            <a:pPr marL="114300" indent="0">
              <a:lnSpc>
                <a:spcPct val="120000"/>
              </a:lnSpc>
              <a:spcBef>
                <a:spcPct val="50000"/>
              </a:spcBef>
              <a:buNone/>
            </a:pPr>
            <a:r>
              <a:rPr lang="en-US" altLang="en-US" sz="2900" b="1" dirty="0"/>
              <a:t>Next application deadline</a:t>
            </a:r>
            <a:r>
              <a:rPr lang="en-US" altLang="en-US" sz="2600" b="1" dirty="0"/>
              <a:t>: </a:t>
            </a:r>
            <a:r>
              <a:rPr lang="en-US" altLang="en-US" sz="2600" b="1" dirty="0">
                <a:solidFill>
                  <a:srgbClr val="4F8C0D"/>
                </a:solidFill>
              </a:rPr>
              <a:t>March 31, 2019</a:t>
            </a:r>
            <a:br>
              <a:rPr lang="en-US" altLang="en-US" sz="2600" b="1" dirty="0">
                <a:solidFill>
                  <a:srgbClr val="4F8C0D"/>
                </a:solidFill>
              </a:rPr>
            </a:br>
            <a:r>
              <a:rPr lang="en-US" altLang="en-US" sz="2600" dirty="0"/>
              <a:t>Funding levels: up to 25% of project costs, maximum grant was </a:t>
            </a:r>
            <a:r>
              <a:rPr lang="en-US" altLang="en-US" sz="2600" b="1" dirty="0">
                <a:solidFill>
                  <a:srgbClr val="4F8C0D"/>
                </a:solidFill>
              </a:rPr>
              <a:t>$200,000 for energy efficiency</a:t>
            </a:r>
            <a:r>
              <a:rPr lang="en-US" altLang="en-US" sz="2600" dirty="0"/>
              <a:t>; up to </a:t>
            </a:r>
            <a:r>
              <a:rPr lang="en-US" altLang="en-US" sz="2600" b="1" dirty="0">
                <a:solidFill>
                  <a:srgbClr val="4F8C0D"/>
                </a:solidFill>
              </a:rPr>
              <a:t>$500,000 for renewable energy</a:t>
            </a:r>
            <a:endParaRPr lang="en-US" altLang="en-US" sz="2600" dirty="0"/>
          </a:p>
          <a:p>
            <a:pPr marL="114300" indent="0">
              <a:lnSpc>
                <a:spcPct val="120000"/>
              </a:lnSpc>
              <a:spcBef>
                <a:spcPct val="50000"/>
              </a:spcBef>
              <a:buNone/>
            </a:pPr>
            <a:r>
              <a:rPr lang="en-US" altLang="en-US" sz="2900" b="1" dirty="0"/>
              <a:t>More info</a:t>
            </a:r>
            <a:r>
              <a:rPr lang="en-US" altLang="en-US" sz="2600" b="1" dirty="0"/>
              <a:t>: </a:t>
            </a:r>
            <a:r>
              <a:rPr lang="en-US" altLang="en-US" sz="2600" u="sng" dirty="0">
                <a:solidFill>
                  <a:srgbClr val="4F8C0D"/>
                </a:solidFill>
              </a:rPr>
              <a:t>rurdev.usda.gov/</a:t>
            </a:r>
            <a:r>
              <a:rPr lang="en-US" altLang="en-US" sz="2600" u="sng" dirty="0" err="1">
                <a:solidFill>
                  <a:srgbClr val="4F8C0D"/>
                </a:solidFill>
              </a:rPr>
              <a:t>rbs</a:t>
            </a:r>
            <a:r>
              <a:rPr lang="en-US" altLang="en-US" sz="2600" u="sng" dirty="0">
                <a:solidFill>
                  <a:srgbClr val="4F8C0D"/>
                </a:solidFill>
              </a:rPr>
              <a:t>/</a:t>
            </a:r>
            <a:r>
              <a:rPr lang="en-US" altLang="en-US" sz="2600" u="sng" dirty="0" err="1">
                <a:solidFill>
                  <a:srgbClr val="4F8C0D"/>
                </a:solidFill>
              </a:rPr>
              <a:t>farmbill</a:t>
            </a:r>
            <a:r>
              <a:rPr lang="en-US" altLang="en-US" sz="2600" u="sng" dirty="0">
                <a:solidFill>
                  <a:srgbClr val="4F8C0D"/>
                </a:solidFill>
              </a:rPr>
              <a:t>/</a:t>
            </a:r>
          </a:p>
          <a:p>
            <a:pPr marL="114300" indent="0">
              <a:buNone/>
            </a:pPr>
            <a:endParaRPr lang="en-US" dirty="0"/>
          </a:p>
        </p:txBody>
      </p:sp>
      <p:sp>
        <p:nvSpPr>
          <p:cNvPr id="7" name="Text Box 6"/>
          <p:cNvSpPr txBox="1">
            <a:spLocks noChangeArrowheads="1"/>
          </p:cNvSpPr>
          <p:nvPr/>
        </p:nvSpPr>
        <p:spPr bwMode="auto">
          <a:xfrm>
            <a:off x="2057400" y="1219200"/>
            <a:ext cx="792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t>USDA Rural Business-Cooperative Service - </a:t>
            </a:r>
            <a:r>
              <a:rPr lang="en-US" altLang="en-US" sz="2000" b="1" dirty="0">
                <a:solidFill>
                  <a:srgbClr val="4F8C0D"/>
                </a:solidFill>
              </a:rPr>
              <a:t>Rural Energy for </a:t>
            </a:r>
            <a:br>
              <a:rPr lang="en-US" altLang="en-US" sz="2000" b="1" dirty="0">
                <a:solidFill>
                  <a:srgbClr val="4F8C0D"/>
                </a:solidFill>
              </a:rPr>
            </a:br>
            <a:r>
              <a:rPr lang="en-US" altLang="en-US" sz="2000" b="1" dirty="0">
                <a:solidFill>
                  <a:srgbClr val="4F8C0D"/>
                </a:solidFill>
              </a:rPr>
              <a:t>America Program </a:t>
            </a:r>
          </a:p>
        </p:txBody>
      </p:sp>
    </p:spTree>
    <p:extLst>
      <p:ext uri="{BB962C8B-B14F-4D97-AF65-F5344CB8AC3E}">
        <p14:creationId xmlns:p14="http://schemas.microsoft.com/office/powerpoint/2010/main" val="195580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Energy for America Program</a:t>
            </a:r>
          </a:p>
        </p:txBody>
      </p:sp>
      <p:sp>
        <p:nvSpPr>
          <p:cNvPr id="3" name="Content Placeholder 2"/>
          <p:cNvSpPr>
            <a:spLocks noGrp="1"/>
          </p:cNvSpPr>
          <p:nvPr>
            <p:ph idx="1"/>
          </p:nvPr>
        </p:nvSpPr>
        <p:spPr/>
        <p:txBody>
          <a:bodyPr/>
          <a:lstStyle/>
          <a:p>
            <a:pPr marL="285750" indent="-285750"/>
            <a:r>
              <a:rPr lang="en-US" sz="2400" dirty="0">
                <a:solidFill>
                  <a:prstClr val="black"/>
                </a:solidFill>
              </a:rPr>
              <a:t>Criteria</a:t>
            </a:r>
          </a:p>
          <a:p>
            <a:pPr marL="285750" indent="-285750"/>
            <a:r>
              <a:rPr lang="en-US" sz="2400" dirty="0">
                <a:solidFill>
                  <a:prstClr val="black"/>
                </a:solidFill>
              </a:rPr>
              <a:t>Elements</a:t>
            </a:r>
          </a:p>
          <a:p>
            <a:pPr marL="285750" indent="-285750"/>
            <a:r>
              <a:rPr lang="en-US" sz="2400" dirty="0">
                <a:solidFill>
                  <a:prstClr val="black"/>
                </a:solidFill>
              </a:rPr>
              <a:t>Important Considerations</a:t>
            </a:r>
          </a:p>
        </p:txBody>
      </p:sp>
    </p:spTree>
    <p:extLst>
      <p:ext uri="{BB962C8B-B14F-4D97-AF65-F5344CB8AC3E}">
        <p14:creationId xmlns:p14="http://schemas.microsoft.com/office/powerpoint/2010/main" val="3116234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10434894" cy="6001643"/>
          </a:xfrm>
          <a:prstGeom prst="rect">
            <a:avLst/>
          </a:prstGeom>
          <a:noFill/>
        </p:spPr>
        <p:txBody>
          <a:bodyPr wrap="square" rtlCol="0">
            <a:spAutoFit/>
          </a:bodyPr>
          <a:lstStyle/>
          <a:p>
            <a:r>
              <a:rPr lang="en-US" sz="4800" dirty="0">
                <a:solidFill>
                  <a:schemeClr val="accent1"/>
                </a:solidFill>
              </a:rPr>
              <a:t>USDA Natural Resources Conservation Service</a:t>
            </a:r>
          </a:p>
          <a:p>
            <a:r>
              <a:rPr lang="en-US" sz="2400" i="1" dirty="0">
                <a:solidFill>
                  <a:schemeClr val="accent1"/>
                </a:solidFill>
              </a:rPr>
              <a:t>Environmental Quality Incentives Program (EQIP)</a:t>
            </a:r>
          </a:p>
          <a:p>
            <a:endParaRPr lang="en-US" sz="2400" i="1" dirty="0">
              <a:solidFill>
                <a:schemeClr val="accent1"/>
              </a:solidFill>
            </a:endParaRPr>
          </a:p>
          <a:p>
            <a:r>
              <a:rPr lang="en-US" sz="2400" i="1" dirty="0">
                <a:solidFill>
                  <a:schemeClr val="accent1"/>
                </a:solidFill>
              </a:rPr>
              <a:t>Examples of Awards:</a:t>
            </a:r>
          </a:p>
          <a:p>
            <a:pPr marL="342900" indent="-342900">
              <a:buFont typeface="Arial" panose="020B0604020202020204" pitchFamily="34" charset="0"/>
              <a:buChar char="•"/>
            </a:pPr>
            <a:r>
              <a:rPr lang="en-US" sz="2400" dirty="0">
                <a:solidFill>
                  <a:schemeClr val="accent1"/>
                </a:solidFill>
              </a:rPr>
              <a:t>A beginning rancher in MO used EQIP funds to implement a rotational grazing scheme on her cow-calf operation and was able to purchase new fencing, sew new grass and legume paddocks, etc.</a:t>
            </a:r>
          </a:p>
          <a:p>
            <a:pPr marL="342900" indent="-342900">
              <a:buFont typeface="Arial" panose="020B0604020202020204" pitchFamily="34" charset="0"/>
              <a:buChar char="•"/>
            </a:pPr>
            <a:r>
              <a:rPr lang="en-US" sz="2400" dirty="0">
                <a:solidFill>
                  <a:schemeClr val="accent1"/>
                </a:solidFill>
              </a:rPr>
              <a:t>An organic farm in OR used EQIP funds to install grassed waterways to reduce erosion, plant a hedgerow for pollinator habitat and to implement crop rotations and cover cropping</a:t>
            </a:r>
          </a:p>
          <a:p>
            <a:pPr marL="342900" indent="-342900">
              <a:buFont typeface="Arial" panose="020B0604020202020204" pitchFamily="34" charset="0"/>
              <a:buChar char="•"/>
            </a:pPr>
            <a:r>
              <a:rPr lang="en-US" sz="2400" dirty="0">
                <a:solidFill>
                  <a:schemeClr val="accent1"/>
                </a:solidFill>
              </a:rPr>
              <a:t>A small veggie farm in MN used EQIP funding to construct a high tunnel and to install a native grass field border to keep nutrient and sediment from entering nearby waterways</a:t>
            </a:r>
          </a:p>
        </p:txBody>
      </p:sp>
    </p:spTree>
    <p:extLst>
      <p:ext uri="{BB962C8B-B14F-4D97-AF65-F5344CB8AC3E}">
        <p14:creationId xmlns:p14="http://schemas.microsoft.com/office/powerpoint/2010/main" val="8907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10434894" cy="6740307"/>
          </a:xfrm>
          <a:prstGeom prst="rect">
            <a:avLst/>
          </a:prstGeom>
          <a:noFill/>
        </p:spPr>
        <p:txBody>
          <a:bodyPr wrap="square" rtlCol="0">
            <a:spAutoFit/>
          </a:bodyPr>
          <a:lstStyle/>
          <a:p>
            <a:r>
              <a:rPr lang="en-US" sz="4800" dirty="0">
                <a:solidFill>
                  <a:schemeClr val="accent1"/>
                </a:solidFill>
              </a:rPr>
              <a:t>USDA Natural Resources Conservation Service</a:t>
            </a:r>
          </a:p>
          <a:p>
            <a:r>
              <a:rPr lang="en-US" sz="2400" i="1" dirty="0">
                <a:solidFill>
                  <a:schemeClr val="accent1"/>
                </a:solidFill>
              </a:rPr>
              <a:t>Environmental Quality Incentives Program (EQIP)</a:t>
            </a:r>
          </a:p>
          <a:p>
            <a:endParaRPr lang="en-US" sz="2400" i="1" dirty="0">
              <a:solidFill>
                <a:schemeClr val="accent1"/>
              </a:solidFill>
            </a:endParaRPr>
          </a:p>
          <a:p>
            <a:r>
              <a:rPr lang="en-US" sz="2400" b="1" u="sng" dirty="0">
                <a:solidFill>
                  <a:schemeClr val="accent2">
                    <a:lumMod val="50000"/>
                  </a:schemeClr>
                </a:solidFill>
              </a:rPr>
              <a:t>NY STATE FUNDING PRIORITIES</a:t>
            </a:r>
          </a:p>
          <a:p>
            <a:pPr marL="342900" indent="-342900">
              <a:buFont typeface="Arial" panose="020B0604020202020204" pitchFamily="34" charset="0"/>
              <a:buChar char="•"/>
            </a:pPr>
            <a:r>
              <a:rPr lang="en-US" sz="2400" dirty="0">
                <a:solidFill>
                  <a:schemeClr val="accent2">
                    <a:lumMod val="50000"/>
                  </a:schemeClr>
                </a:solidFill>
              </a:rPr>
              <a:t>Livestock—storage, treatment and management of waste/nutrients</a:t>
            </a:r>
          </a:p>
          <a:p>
            <a:pPr marL="342900" indent="-342900">
              <a:buFont typeface="Arial" panose="020B0604020202020204" pitchFamily="34" charset="0"/>
              <a:buChar char="•"/>
            </a:pPr>
            <a:r>
              <a:rPr lang="en-US" sz="2400" dirty="0">
                <a:solidFill>
                  <a:schemeClr val="accent2">
                    <a:lumMod val="50000"/>
                  </a:schemeClr>
                </a:solidFill>
              </a:rPr>
              <a:t>Cropland—soil health, soil quality and erosion</a:t>
            </a:r>
          </a:p>
          <a:p>
            <a:pPr marL="342900" indent="-342900">
              <a:buFont typeface="Arial" panose="020B0604020202020204" pitchFamily="34" charset="0"/>
              <a:buChar char="•"/>
            </a:pPr>
            <a:r>
              <a:rPr lang="en-US" sz="2400" dirty="0">
                <a:solidFill>
                  <a:schemeClr val="accent2">
                    <a:lumMod val="50000"/>
                  </a:schemeClr>
                </a:solidFill>
              </a:rPr>
              <a:t>Water quality—waste storage, riparian buffers, cover crops, filter strips</a:t>
            </a:r>
          </a:p>
          <a:p>
            <a:pPr marL="342900" indent="-342900">
              <a:buFont typeface="Arial" panose="020B0604020202020204" pitchFamily="34" charset="0"/>
              <a:buChar char="•"/>
            </a:pPr>
            <a:r>
              <a:rPr lang="en-US" sz="2400" dirty="0">
                <a:solidFill>
                  <a:schemeClr val="accent2">
                    <a:lumMod val="50000"/>
                  </a:schemeClr>
                </a:solidFill>
              </a:rPr>
              <a:t>Forestry—develop &amp; implement forest stewardship plan</a:t>
            </a:r>
          </a:p>
          <a:p>
            <a:pPr marL="342900" indent="-342900">
              <a:buFont typeface="Arial" panose="020B0604020202020204" pitchFamily="34" charset="0"/>
              <a:buChar char="•"/>
            </a:pPr>
            <a:r>
              <a:rPr lang="en-US" sz="2400" dirty="0">
                <a:solidFill>
                  <a:schemeClr val="accent2">
                    <a:lumMod val="50000"/>
                  </a:schemeClr>
                </a:solidFill>
              </a:rPr>
              <a:t>Wildlife—protection of targeted species and habitats, migratory birds</a:t>
            </a:r>
          </a:p>
          <a:p>
            <a:pPr marL="342900" indent="-342900">
              <a:buFont typeface="Arial" panose="020B0604020202020204" pitchFamily="34" charset="0"/>
              <a:buChar char="•"/>
            </a:pPr>
            <a:r>
              <a:rPr lang="en-US" sz="2400" dirty="0">
                <a:solidFill>
                  <a:schemeClr val="accent2">
                    <a:lumMod val="50000"/>
                  </a:schemeClr>
                </a:solidFill>
              </a:rPr>
              <a:t>Grazing—grazing plans, plant health and vigor, soil health, water quality (rational grazing set-ups, etc.)</a:t>
            </a:r>
          </a:p>
          <a:p>
            <a:pPr marL="342900" indent="-342900">
              <a:buFont typeface="Arial" panose="020B0604020202020204" pitchFamily="34" charset="0"/>
              <a:buChar char="•"/>
            </a:pPr>
            <a:r>
              <a:rPr lang="en-US" sz="2400" dirty="0">
                <a:solidFill>
                  <a:schemeClr val="accent2">
                    <a:lumMod val="50000"/>
                  </a:schemeClr>
                </a:solidFill>
              </a:rPr>
              <a:t>High Tunnel Initiative</a:t>
            </a:r>
          </a:p>
          <a:p>
            <a:pPr marL="342900" indent="-342900">
              <a:buFont typeface="Arial" panose="020B0604020202020204" pitchFamily="34" charset="0"/>
              <a:buChar char="•"/>
            </a:pPr>
            <a:r>
              <a:rPr lang="en-US" sz="2400" dirty="0">
                <a:solidFill>
                  <a:schemeClr val="accent2">
                    <a:lumMod val="50000"/>
                  </a:schemeClr>
                </a:solidFill>
              </a:rPr>
              <a:t>On-farm alternative energy initiative</a:t>
            </a:r>
          </a:p>
          <a:p>
            <a:pPr marL="342900" indent="-342900">
              <a:buFont typeface="Arial" panose="020B0604020202020204" pitchFamily="34" charset="0"/>
              <a:buChar char="•"/>
            </a:pPr>
            <a:r>
              <a:rPr lang="en-US" sz="2400" dirty="0">
                <a:solidFill>
                  <a:schemeClr val="accent2">
                    <a:lumMod val="50000"/>
                  </a:schemeClr>
                </a:solidFill>
              </a:rPr>
              <a:t>Organic transition and related conservation practice installation</a:t>
            </a:r>
          </a:p>
          <a:p>
            <a:endParaRPr lang="en-US" sz="2400" b="1" dirty="0">
              <a:solidFill>
                <a:schemeClr val="accent2">
                  <a:lumMod val="75000"/>
                </a:schemeClr>
              </a:solidFill>
            </a:endParaRPr>
          </a:p>
        </p:txBody>
      </p:sp>
    </p:spTree>
    <p:extLst>
      <p:ext uri="{BB962C8B-B14F-4D97-AF65-F5344CB8AC3E}">
        <p14:creationId xmlns:p14="http://schemas.microsoft.com/office/powerpoint/2010/main" val="336569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16200000">
            <a:off x="-1238886" y="1883452"/>
            <a:ext cx="5833745" cy="2875836"/>
            <a:chOff x="2409824" y="1440180"/>
            <a:chExt cx="7465695" cy="3429000"/>
          </a:xfrm>
        </p:grpSpPr>
        <p:sp>
          <p:nvSpPr>
            <p:cNvPr id="3" name="Rectangle 2"/>
            <p:cNvSpPr/>
            <p:nvPr/>
          </p:nvSpPr>
          <p:spPr>
            <a:xfrm>
              <a:off x="2409824" y="1440180"/>
              <a:ext cx="7465695"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USDA NRC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921" y="1821180"/>
              <a:ext cx="6667500" cy="2667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Image result for Conservation Stewardship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112" y="991395"/>
            <a:ext cx="4314039" cy="1988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Environmental Quality Incentives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101" y="1292229"/>
            <a:ext cx="3161030" cy="3375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Agricultural Management Assistance Pro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112" y="3321370"/>
            <a:ext cx="4306782" cy="189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409825" y="1120140"/>
            <a:ext cx="7326630" cy="51549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age result for USDA farm service agen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784" y="2461714"/>
            <a:ext cx="3394711" cy="22660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070" y="346759"/>
            <a:ext cx="3815714" cy="2246769"/>
          </a:xfrm>
          <a:prstGeom prst="rect">
            <a:avLst/>
          </a:prstGeom>
          <a:solidFill>
            <a:schemeClr val="accent4"/>
          </a:solidFill>
        </p:spPr>
        <p:txBody>
          <a:bodyPr wrap="square" rtlCol="0">
            <a:spAutoFit/>
          </a:bodyPr>
          <a:lstStyle/>
          <a:p>
            <a:pPr algn="ctr"/>
            <a:r>
              <a:rPr lang="en-US" sz="2800" b="1" dirty="0"/>
              <a:t>Conservation Compliance </a:t>
            </a:r>
            <a:r>
              <a:rPr lang="en-US" sz="2800" dirty="0"/>
              <a:t>for loans, disaster assistance and crop insurance premium support</a:t>
            </a:r>
          </a:p>
        </p:txBody>
      </p:sp>
      <p:sp>
        <p:nvSpPr>
          <p:cNvPr id="5" name="TextBox 4"/>
          <p:cNvSpPr txBox="1"/>
          <p:nvPr/>
        </p:nvSpPr>
        <p:spPr>
          <a:xfrm>
            <a:off x="7770495" y="346759"/>
            <a:ext cx="3931919" cy="2246769"/>
          </a:xfrm>
          <a:prstGeom prst="rect">
            <a:avLst/>
          </a:prstGeom>
          <a:solidFill>
            <a:schemeClr val="accent4"/>
          </a:solidFill>
        </p:spPr>
        <p:txBody>
          <a:bodyPr wrap="square" rtlCol="0">
            <a:spAutoFit/>
          </a:bodyPr>
          <a:lstStyle/>
          <a:p>
            <a:pPr algn="ctr"/>
            <a:r>
              <a:rPr lang="en-US" sz="2800" dirty="0"/>
              <a:t>Establishing long-term resource-conserving land covers through the </a:t>
            </a:r>
            <a:r>
              <a:rPr lang="en-US" sz="2800" b="1" dirty="0"/>
              <a:t>Conservation Reserve </a:t>
            </a:r>
            <a:r>
              <a:rPr lang="en-US" sz="2800" dirty="0"/>
              <a:t>program</a:t>
            </a:r>
          </a:p>
        </p:txBody>
      </p:sp>
      <p:sp>
        <p:nvSpPr>
          <p:cNvPr id="6" name="TextBox 5"/>
          <p:cNvSpPr txBox="1"/>
          <p:nvPr/>
        </p:nvSpPr>
        <p:spPr>
          <a:xfrm>
            <a:off x="560070" y="4328209"/>
            <a:ext cx="3815714" cy="1815882"/>
          </a:xfrm>
          <a:prstGeom prst="rect">
            <a:avLst/>
          </a:prstGeom>
          <a:solidFill>
            <a:schemeClr val="accent4"/>
          </a:solidFill>
        </p:spPr>
        <p:txBody>
          <a:bodyPr wrap="square" rtlCol="0">
            <a:spAutoFit/>
          </a:bodyPr>
          <a:lstStyle/>
          <a:p>
            <a:pPr algn="ctr"/>
            <a:r>
              <a:rPr lang="en-US" sz="2800" dirty="0"/>
              <a:t>Reducing indebtedness on FSA loans through the </a:t>
            </a:r>
            <a:r>
              <a:rPr lang="en-US" sz="2800" b="1" dirty="0"/>
              <a:t>Conservation Contract </a:t>
            </a:r>
            <a:r>
              <a:rPr lang="en-US" sz="2800" dirty="0"/>
              <a:t>program</a:t>
            </a:r>
          </a:p>
        </p:txBody>
      </p:sp>
      <p:sp>
        <p:nvSpPr>
          <p:cNvPr id="7" name="TextBox 6"/>
          <p:cNvSpPr txBox="1"/>
          <p:nvPr/>
        </p:nvSpPr>
        <p:spPr>
          <a:xfrm>
            <a:off x="7770495" y="4156364"/>
            <a:ext cx="3931919" cy="2246769"/>
          </a:xfrm>
          <a:prstGeom prst="rect">
            <a:avLst/>
          </a:prstGeom>
          <a:solidFill>
            <a:schemeClr val="accent4"/>
          </a:solidFill>
        </p:spPr>
        <p:txBody>
          <a:bodyPr wrap="square" rtlCol="0">
            <a:spAutoFit/>
          </a:bodyPr>
          <a:lstStyle/>
          <a:p>
            <a:pPr algn="ctr"/>
            <a:r>
              <a:rPr lang="en-US" sz="2800" dirty="0"/>
              <a:t>Installing profit-enhancing conservation practices with the </a:t>
            </a:r>
            <a:r>
              <a:rPr lang="en-US" sz="2800" b="1" dirty="0"/>
              <a:t>Conservation Loan Program</a:t>
            </a:r>
          </a:p>
        </p:txBody>
      </p:sp>
    </p:spTree>
    <p:extLst>
      <p:ext uri="{BB962C8B-B14F-4D97-AF65-F5344CB8AC3E}">
        <p14:creationId xmlns:p14="http://schemas.microsoft.com/office/powerpoint/2010/main" val="46597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883" y="0"/>
            <a:ext cx="10257905" cy="6740307"/>
          </a:xfrm>
          <a:prstGeom prst="rect">
            <a:avLst/>
          </a:prstGeom>
          <a:noFill/>
        </p:spPr>
        <p:txBody>
          <a:bodyPr wrap="square" rtlCol="0">
            <a:spAutoFit/>
          </a:bodyPr>
          <a:lstStyle/>
          <a:p>
            <a:r>
              <a:rPr lang="en-US" sz="4800" dirty="0">
                <a:solidFill>
                  <a:schemeClr val="accent1"/>
                </a:solidFill>
              </a:rPr>
              <a:t>National Grid Agri-Business Program</a:t>
            </a:r>
          </a:p>
          <a:p>
            <a:endParaRPr lang="en-US" sz="4800" dirty="0">
              <a:solidFill>
                <a:schemeClr val="accent1"/>
              </a:solidFill>
            </a:endParaRPr>
          </a:p>
          <a:p>
            <a:r>
              <a:rPr lang="en-US" sz="2400" dirty="0">
                <a:solidFill>
                  <a:schemeClr val="accent1"/>
                </a:solidFill>
              </a:rPr>
              <a:t>Provides grants to fund energy efficiency, renewable energy and/or </a:t>
            </a:r>
          </a:p>
          <a:p>
            <a:r>
              <a:rPr lang="en-US" sz="2400" dirty="0">
                <a:solidFill>
                  <a:schemeClr val="accent1"/>
                </a:solidFill>
              </a:rPr>
              <a:t>Productivity improvements on farms or food processing businesses</a:t>
            </a:r>
          </a:p>
          <a:p>
            <a:endParaRPr lang="en-US" sz="2400" dirty="0">
              <a:solidFill>
                <a:schemeClr val="accent1"/>
              </a:solidFill>
            </a:endParaRPr>
          </a:p>
          <a:p>
            <a:r>
              <a:rPr lang="en-US" sz="2400" dirty="0">
                <a:solidFill>
                  <a:schemeClr val="accent1"/>
                </a:solidFill>
              </a:rPr>
              <a:t>Lighting, controls, fans, pumps, digestion, solar, biomass, etc.</a:t>
            </a:r>
          </a:p>
          <a:p>
            <a:endParaRPr lang="en-US" sz="2400" dirty="0">
              <a:solidFill>
                <a:schemeClr val="accent1"/>
              </a:solidFill>
            </a:endParaRPr>
          </a:p>
          <a:p>
            <a:r>
              <a:rPr lang="en-US" sz="2400" dirty="0">
                <a:solidFill>
                  <a:schemeClr val="accent1"/>
                </a:solidFill>
              </a:rPr>
              <a:t>Must be a National Grid customer</a:t>
            </a:r>
          </a:p>
          <a:p>
            <a:endParaRPr lang="en-US" sz="2400" dirty="0">
              <a:solidFill>
                <a:schemeClr val="accent1"/>
              </a:solidFill>
            </a:endParaRPr>
          </a:p>
          <a:p>
            <a:r>
              <a:rPr lang="en-US" sz="2400" dirty="0">
                <a:solidFill>
                  <a:schemeClr val="accent1"/>
                </a:solidFill>
              </a:rPr>
              <a:t>Application requires quotes for standard and energy-conserving versions of inputs</a:t>
            </a:r>
          </a:p>
          <a:p>
            <a:endParaRPr lang="en-US" sz="2400" dirty="0">
              <a:solidFill>
                <a:schemeClr val="accent1"/>
              </a:solidFill>
            </a:endParaRPr>
          </a:p>
          <a:p>
            <a:r>
              <a:rPr lang="en-US" sz="2400" dirty="0">
                <a:solidFill>
                  <a:schemeClr val="accent1"/>
                </a:solidFill>
              </a:rPr>
              <a:t>Funding of up to $50,000 (determined by overall project cost)</a:t>
            </a:r>
          </a:p>
          <a:p>
            <a:endParaRPr lang="en-US" sz="2400" dirty="0">
              <a:solidFill>
                <a:schemeClr val="accent1"/>
              </a:solidFill>
            </a:endParaRPr>
          </a:p>
          <a:p>
            <a:r>
              <a:rPr lang="en-US" sz="2400" dirty="0">
                <a:solidFill>
                  <a:schemeClr val="accent1"/>
                </a:solidFill>
              </a:rPr>
              <a:t>Collaborative Program:  FREE Energy audits from NYS Energy </a:t>
            </a:r>
            <a:r>
              <a:rPr lang="en-US" sz="2400" dirty="0" err="1">
                <a:solidFill>
                  <a:schemeClr val="accent1"/>
                </a:solidFill>
              </a:rPr>
              <a:t>Rsch</a:t>
            </a:r>
            <a:r>
              <a:rPr lang="en-US" sz="2400" dirty="0">
                <a:solidFill>
                  <a:schemeClr val="accent1"/>
                </a:solidFill>
              </a:rPr>
              <a:t> &amp; Development (NYSERDA)</a:t>
            </a:r>
            <a:endParaRPr lang="en-US" sz="2400" dirty="0">
              <a:solidFill>
                <a:schemeClr val="accent2">
                  <a:lumMod val="50000"/>
                </a:schemeClr>
              </a:solidFill>
            </a:endParaRPr>
          </a:p>
        </p:txBody>
      </p:sp>
      <p:pic>
        <p:nvPicPr>
          <p:cNvPr id="1026" name="Picture 2" descr="Image result for national g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837" y="4489310"/>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95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7882"/>
            <a:ext cx="9809018" cy="7109639"/>
          </a:xfrm>
          <a:prstGeom prst="rect">
            <a:avLst/>
          </a:prstGeom>
          <a:noFill/>
        </p:spPr>
        <p:txBody>
          <a:bodyPr wrap="square" rtlCol="0">
            <a:spAutoFit/>
          </a:bodyPr>
          <a:lstStyle/>
          <a:p>
            <a:r>
              <a:rPr lang="en-US" sz="4800" dirty="0">
                <a:solidFill>
                  <a:schemeClr val="accent1"/>
                </a:solidFill>
              </a:rPr>
              <a:t>Other Options</a:t>
            </a:r>
            <a:endParaRPr lang="en-US" dirty="0">
              <a:solidFill>
                <a:schemeClr val="accent1"/>
              </a:solidFill>
            </a:endParaRPr>
          </a:p>
          <a:p>
            <a:pPr marL="285750" indent="-285750">
              <a:buFont typeface="Arial" panose="020B0604020202020204" pitchFamily="34" charset="0"/>
              <a:buChar char="•"/>
            </a:pPr>
            <a:r>
              <a:rPr lang="en-US" sz="1600" dirty="0">
                <a:solidFill>
                  <a:schemeClr val="accent1"/>
                </a:solidFill>
              </a:rPr>
              <a:t>USDA Farm Service Agency’s (FSA) Down Payment Loan Program:  specifically for beginning farmers and ranchers seeking to buy a farm; apply for loan at county FSA office; applicant must make down payment equal to 5% of purchase price and able to secure a loan from a traditional lender for at least 50% of purchase price.  The FSA loan, then, can be for no more than 45% of purchase price.  </a:t>
            </a:r>
          </a:p>
          <a:p>
            <a:endParaRPr lang="en-US" sz="1600" dirty="0">
              <a:solidFill>
                <a:schemeClr val="accent1"/>
              </a:solidFill>
            </a:endParaRPr>
          </a:p>
          <a:p>
            <a:pPr marL="285750" indent="-285750">
              <a:buFont typeface="Arial" panose="020B0604020202020204" pitchFamily="34" charset="0"/>
              <a:buChar char="•"/>
            </a:pPr>
            <a:r>
              <a:rPr lang="en-US" sz="1600" dirty="0">
                <a:solidFill>
                  <a:schemeClr val="accent1"/>
                </a:solidFill>
              </a:rPr>
              <a:t>USDA Farm Service Agency’s Storage Facility Loan Program provides low-interest loans for producers to build or upgrade permanent facilities to store commodities including fruit and veggie cold storage, washing, packing and handling buildings and equipment.</a:t>
            </a:r>
          </a:p>
          <a:p>
            <a:endParaRPr lang="en-US" sz="1600" dirty="0">
              <a:solidFill>
                <a:schemeClr val="accent1"/>
              </a:solidFill>
            </a:endParaRPr>
          </a:p>
          <a:p>
            <a:pPr marL="285750" indent="-285750">
              <a:buFont typeface="Arial" panose="020B0604020202020204" pitchFamily="34" charset="0"/>
              <a:buChar char="•"/>
            </a:pPr>
            <a:r>
              <a:rPr lang="en-US" sz="1600" dirty="0">
                <a:solidFill>
                  <a:schemeClr val="accent1"/>
                </a:solidFill>
              </a:rPr>
              <a:t>USDA FSA AND USDA Rural Business Service provide loan guarantees for traditional commercial loans for farm purchases, construction or farm improvements (the guarantee makes lenders more likely to give loans; if the borrower defaults, USDA pays the principal back to the lender)</a:t>
            </a:r>
          </a:p>
          <a:p>
            <a:endParaRPr lang="en-US" sz="1600" dirty="0">
              <a:solidFill>
                <a:schemeClr val="accent1"/>
              </a:solidFill>
            </a:endParaRPr>
          </a:p>
          <a:p>
            <a:pPr marL="285750" indent="-285750">
              <a:buFont typeface="Arial" panose="020B0604020202020204" pitchFamily="34" charset="0"/>
              <a:buChar char="•"/>
            </a:pPr>
            <a:r>
              <a:rPr lang="en-US" sz="1600" dirty="0">
                <a:solidFill>
                  <a:schemeClr val="accent1"/>
                </a:solidFill>
              </a:rPr>
              <a:t>The USDA’s Ag Marketing Service (AMS) provides cost-share assistance of up to $750 per applicant for costs associated with becoming Certified Organic</a:t>
            </a:r>
          </a:p>
          <a:p>
            <a:pPr marL="285750" indent="-285750">
              <a:buFont typeface="Arial" panose="020B0604020202020204" pitchFamily="34" charset="0"/>
              <a:buChar char="•"/>
            </a:pPr>
            <a:endParaRPr lang="en-US" sz="1600" dirty="0">
              <a:solidFill>
                <a:schemeClr val="accent1"/>
              </a:solidFill>
            </a:endParaRPr>
          </a:p>
          <a:p>
            <a:pPr marL="285750" indent="-285750">
              <a:buFont typeface="Arial" panose="020B0604020202020204" pitchFamily="34" charset="0"/>
              <a:buChar char="•"/>
            </a:pPr>
            <a:r>
              <a:rPr lang="en-US" sz="1600" dirty="0">
                <a:solidFill>
                  <a:schemeClr val="accent1"/>
                </a:solidFill>
              </a:rPr>
              <a:t>In NY, Empire State Development (ESD) is the state’s primary economic development governmental entity.  Businesses can work with their regional ESD offices to secure capital grants that fund up to 20% of capital expenditures for construction, renovation, buying property and buying equipment.  It is best for potential applicants to speak directly with ESD professionals early on in an project to determine eligibility and to discuss all opportunities for support. </a:t>
            </a:r>
          </a:p>
          <a:p>
            <a:endParaRPr lang="en-US" sz="1600" dirty="0">
              <a:solidFill>
                <a:schemeClr val="accent1"/>
              </a:solidFill>
            </a:endParaRPr>
          </a:p>
          <a:p>
            <a:endParaRPr lang="en-US" sz="1600" dirty="0">
              <a:solidFill>
                <a:schemeClr val="accent1"/>
              </a:solidFill>
            </a:endParaRPr>
          </a:p>
          <a:p>
            <a:endParaRPr lang="en-US" sz="2000" dirty="0">
              <a:solidFill>
                <a:schemeClr val="accent1"/>
              </a:solidFill>
            </a:endParaRPr>
          </a:p>
          <a:p>
            <a:endParaRPr lang="en-US" sz="2000" dirty="0">
              <a:solidFill>
                <a:schemeClr val="accent1"/>
              </a:solidFill>
            </a:endParaRPr>
          </a:p>
        </p:txBody>
      </p:sp>
      <p:pic>
        <p:nvPicPr>
          <p:cNvPr id="3" name="O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0444" y="1528157"/>
            <a:ext cx="609600" cy="609600"/>
          </a:xfrm>
          <a:prstGeom prst="rect">
            <a:avLst/>
          </a:prstGeom>
        </p:spPr>
      </p:pic>
    </p:spTree>
    <p:extLst>
      <p:ext uri="{BB962C8B-B14F-4D97-AF65-F5344CB8AC3E}">
        <p14:creationId xmlns:p14="http://schemas.microsoft.com/office/powerpoint/2010/main" val="2709436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Empire State Development-New Farmers Grants Program	</a:t>
            </a:r>
          </a:p>
        </p:txBody>
      </p:sp>
      <p:sp>
        <p:nvSpPr>
          <p:cNvPr id="3" name="Content Placeholder 2"/>
          <p:cNvSpPr>
            <a:spLocks noGrp="1"/>
          </p:cNvSpPr>
          <p:nvPr>
            <p:ph idx="1"/>
          </p:nvPr>
        </p:nvSpPr>
        <p:spPr/>
        <p:txBody>
          <a:bodyPr/>
          <a:lstStyle/>
          <a:p>
            <a:r>
              <a:rPr lang="en-US" dirty="0"/>
              <a:t>$1,000,000 in funding	</a:t>
            </a:r>
          </a:p>
          <a:p>
            <a:r>
              <a:rPr lang="en-US" dirty="0"/>
              <a:t>$50,000 max per farm, 50% match</a:t>
            </a:r>
          </a:p>
          <a:p>
            <a:r>
              <a:rPr lang="en-US" dirty="0"/>
              <a:t>Farming less than 10 years</a:t>
            </a:r>
          </a:p>
          <a:p>
            <a:r>
              <a:rPr lang="en-US" dirty="0"/>
              <a:t>Due January, 2020</a:t>
            </a:r>
          </a:p>
          <a:p>
            <a:endParaRPr lang="en-US" dirty="0"/>
          </a:p>
        </p:txBody>
      </p:sp>
    </p:spTree>
    <p:extLst>
      <p:ext uri="{BB962C8B-B14F-4D97-AF65-F5344CB8AC3E}">
        <p14:creationId xmlns:p14="http://schemas.microsoft.com/office/powerpoint/2010/main" val="303053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9606988" cy="1569660"/>
          </a:xfrm>
          <a:prstGeom prst="rect">
            <a:avLst/>
          </a:prstGeom>
          <a:noFill/>
        </p:spPr>
        <p:txBody>
          <a:bodyPr wrap="square" rtlCol="0">
            <a:spAutoFit/>
          </a:bodyPr>
          <a:lstStyle/>
          <a:p>
            <a:r>
              <a:rPr lang="en-US" sz="4800" dirty="0">
                <a:solidFill>
                  <a:schemeClr val="accent1"/>
                </a:solidFill>
              </a:rPr>
              <a:t>USDA </a:t>
            </a:r>
            <a:r>
              <a:rPr lang="en-US" sz="4800" u="sng" dirty="0">
                <a:solidFill>
                  <a:schemeClr val="accent1"/>
                </a:solidFill>
              </a:rPr>
              <a:t>NIFA</a:t>
            </a:r>
          </a:p>
          <a:p>
            <a:r>
              <a:rPr lang="en-US" sz="2400" i="1" dirty="0">
                <a:solidFill>
                  <a:schemeClr val="accent1"/>
                </a:solidFill>
              </a:rPr>
              <a:t>Sustainable Agriculture Research &amp; Education Program (SARE)</a:t>
            </a:r>
          </a:p>
          <a:p>
            <a:endParaRPr lang="en-US" sz="2400" i="1" dirty="0">
              <a:solidFill>
                <a:schemeClr val="accent1"/>
              </a:solidFill>
            </a:endParaRPr>
          </a:p>
        </p:txBody>
      </p:sp>
      <p:pic>
        <p:nvPicPr>
          <p:cNvPr id="10242" name="Picture 2" descr="http://www.nesare.org/var/ezflow_site/storage/images/media-library/images/all-logos/northeast-sare-logo2/northeast-sare-logo/1917-2-eng-US/Northeast-SARE-logo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4526" y="1757919"/>
            <a:ext cx="3429000" cy="3038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792" y="1225689"/>
            <a:ext cx="9389430" cy="5632311"/>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chemeClr val="accent1"/>
                </a:solidFill>
              </a:rPr>
              <a:t>SARE “Farmer Grants” open to producers</a:t>
            </a:r>
          </a:p>
          <a:p>
            <a:r>
              <a:rPr lang="en-US" sz="2400" dirty="0">
                <a:solidFill>
                  <a:schemeClr val="accent1"/>
                </a:solidFill>
              </a:rPr>
              <a:t>    with an innovative idea they want to test</a:t>
            </a:r>
          </a:p>
          <a:p>
            <a:r>
              <a:rPr lang="en-US" sz="2400" dirty="0">
                <a:solidFill>
                  <a:schemeClr val="accent1"/>
                </a:solidFill>
              </a:rPr>
              <a:t>    with a field trial/on-farm demonstration or </a:t>
            </a:r>
          </a:p>
          <a:p>
            <a:r>
              <a:rPr lang="en-US" sz="2400" dirty="0">
                <a:solidFill>
                  <a:schemeClr val="accent1"/>
                </a:solidFill>
              </a:rPr>
              <a:t>    marketing initiative</a:t>
            </a:r>
          </a:p>
          <a:p>
            <a:pPr marL="342900" indent="-342900">
              <a:buFont typeface="Arial" panose="020B0604020202020204" pitchFamily="34" charset="0"/>
              <a:buChar char="•"/>
            </a:pPr>
            <a:r>
              <a:rPr lang="en-US" sz="2400" dirty="0">
                <a:solidFill>
                  <a:schemeClr val="accent1"/>
                </a:solidFill>
              </a:rPr>
              <a:t>Must produce results replicable to other </a:t>
            </a:r>
          </a:p>
          <a:p>
            <a:r>
              <a:rPr lang="en-US" sz="2400" dirty="0">
                <a:solidFill>
                  <a:schemeClr val="accent1"/>
                </a:solidFill>
              </a:rPr>
              <a:t>    producers’ businesses</a:t>
            </a:r>
          </a:p>
          <a:p>
            <a:pPr marL="342900" indent="-342900">
              <a:buFont typeface="Arial" panose="020B0604020202020204" pitchFamily="34" charset="0"/>
              <a:buChar char="•"/>
            </a:pPr>
            <a:r>
              <a:rPr lang="en-US" sz="2400" dirty="0">
                <a:solidFill>
                  <a:schemeClr val="accent1"/>
                </a:solidFill>
              </a:rPr>
              <a:t>Must involve a technical advisor (e.g., Extension Agent)</a:t>
            </a:r>
          </a:p>
          <a:p>
            <a:pPr marL="342900" indent="-342900">
              <a:buFont typeface="Arial" panose="020B0604020202020204" pitchFamily="34" charset="0"/>
              <a:buChar char="•"/>
            </a:pPr>
            <a:r>
              <a:rPr lang="en-US" sz="2400" dirty="0">
                <a:solidFill>
                  <a:schemeClr val="accent1"/>
                </a:solidFill>
              </a:rPr>
              <a:t>$15,000 max awards; no capital expenses</a:t>
            </a:r>
          </a:p>
          <a:p>
            <a:pPr marL="342900" indent="-342900">
              <a:buFont typeface="Arial" panose="020B0604020202020204" pitchFamily="34" charset="0"/>
              <a:buChar char="•"/>
            </a:pPr>
            <a:r>
              <a:rPr lang="en-US" sz="2400" dirty="0">
                <a:solidFill>
                  <a:schemeClr val="accent1"/>
                </a:solidFill>
              </a:rPr>
              <a:t>Apps due in November of each year</a:t>
            </a:r>
          </a:p>
          <a:p>
            <a:endParaRPr lang="en-US" sz="2400" u="sng" dirty="0">
              <a:solidFill>
                <a:srgbClr val="002060"/>
              </a:solidFill>
            </a:endParaRPr>
          </a:p>
          <a:p>
            <a:r>
              <a:rPr lang="en-US" sz="2400" u="sng" dirty="0">
                <a:solidFill>
                  <a:srgbClr val="002060"/>
                </a:solidFill>
              </a:rPr>
              <a:t>2018 Awarded Project Examples</a:t>
            </a:r>
          </a:p>
          <a:p>
            <a:pPr marL="342900" indent="-342900">
              <a:buFont typeface="Wingdings" panose="05000000000000000000" pitchFamily="2" charset="2"/>
              <a:buChar char="ü"/>
            </a:pPr>
            <a:r>
              <a:rPr lang="en-US" sz="1600" dirty="0">
                <a:solidFill>
                  <a:srgbClr val="002060"/>
                </a:solidFill>
              </a:rPr>
              <a:t>Innovative and Affordable Methods of Managing Weeds in Strawberry Production</a:t>
            </a:r>
          </a:p>
          <a:p>
            <a:pPr marL="342900" indent="-342900">
              <a:buFont typeface="Wingdings" panose="05000000000000000000" pitchFamily="2" charset="2"/>
              <a:buChar char="ü"/>
            </a:pPr>
            <a:r>
              <a:rPr lang="en-US" sz="1600" dirty="0">
                <a:solidFill>
                  <a:srgbClr val="002060"/>
                </a:solidFill>
              </a:rPr>
              <a:t>21</a:t>
            </a:r>
            <a:r>
              <a:rPr lang="en-US" sz="1600" baseline="30000" dirty="0">
                <a:solidFill>
                  <a:srgbClr val="002060"/>
                </a:solidFill>
              </a:rPr>
              <a:t>st</a:t>
            </a:r>
            <a:r>
              <a:rPr lang="en-US" sz="1600" dirty="0">
                <a:solidFill>
                  <a:srgbClr val="002060"/>
                </a:solidFill>
              </a:rPr>
              <a:t> Century Pastured Poultry</a:t>
            </a:r>
          </a:p>
          <a:p>
            <a:pPr marL="342900" indent="-342900">
              <a:buFont typeface="Wingdings" panose="05000000000000000000" pitchFamily="2" charset="2"/>
              <a:buChar char="ü"/>
            </a:pPr>
            <a:r>
              <a:rPr lang="en-US" sz="1600" dirty="0">
                <a:solidFill>
                  <a:srgbClr val="002060"/>
                </a:solidFill>
              </a:rPr>
              <a:t>Cost-Benefit Analysis of Pastured Pig Weight Gains With and Without Added Protein Supplements</a:t>
            </a:r>
          </a:p>
          <a:p>
            <a:pPr marL="342900" indent="-342900">
              <a:buFont typeface="Wingdings" panose="05000000000000000000" pitchFamily="2" charset="2"/>
              <a:buChar char="ü"/>
            </a:pPr>
            <a:r>
              <a:rPr lang="en-US" sz="1600" dirty="0">
                <a:solidFill>
                  <a:srgbClr val="002060"/>
                </a:solidFill>
              </a:rPr>
              <a:t>Improving Compacted Soils With </a:t>
            </a:r>
            <a:r>
              <a:rPr lang="en-US" sz="1600" dirty="0" err="1">
                <a:solidFill>
                  <a:srgbClr val="002060"/>
                </a:solidFill>
              </a:rPr>
              <a:t>Stropharia</a:t>
            </a:r>
            <a:r>
              <a:rPr lang="en-US" sz="1600" dirty="0">
                <a:solidFill>
                  <a:srgbClr val="002060"/>
                </a:solidFill>
              </a:rPr>
              <a:t> Mushrooms</a:t>
            </a:r>
          </a:p>
          <a:p>
            <a:pPr marL="342900" indent="-342900">
              <a:buFont typeface="Wingdings" panose="05000000000000000000" pitchFamily="2" charset="2"/>
              <a:buChar char="ü"/>
            </a:pPr>
            <a:r>
              <a:rPr lang="en-US" sz="1600" dirty="0">
                <a:solidFill>
                  <a:srgbClr val="002060"/>
                </a:solidFill>
              </a:rPr>
              <a:t>Innovation in Community Supported Agriculture through Collaboration with Specialty Producers </a:t>
            </a:r>
          </a:p>
          <a:p>
            <a:pPr marL="342900" indent="-342900">
              <a:buFont typeface="Wingdings" panose="05000000000000000000" pitchFamily="2" charset="2"/>
              <a:buChar char="ü"/>
            </a:pPr>
            <a:r>
              <a:rPr lang="en-US" sz="1600" dirty="0">
                <a:solidFill>
                  <a:srgbClr val="002060"/>
                </a:solidFill>
              </a:rPr>
              <a:t>Hill Wicking in Fields for Natural Irrigation and Drainage</a:t>
            </a:r>
          </a:p>
        </p:txBody>
      </p:sp>
      <p:pic>
        <p:nvPicPr>
          <p:cNvPr id="5" name="SA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8368" y="4491595"/>
            <a:ext cx="609600" cy="609600"/>
          </a:xfrm>
          <a:prstGeom prst="rect">
            <a:avLst/>
          </a:prstGeom>
        </p:spPr>
      </p:pic>
    </p:spTree>
    <p:extLst>
      <p:ext uri="{BB962C8B-B14F-4D97-AF65-F5344CB8AC3E}">
        <p14:creationId xmlns:p14="http://schemas.microsoft.com/office/powerpoint/2010/main" val="3136423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 y="138871"/>
            <a:ext cx="9809018" cy="7417415"/>
          </a:xfrm>
          <a:prstGeom prst="rect">
            <a:avLst/>
          </a:prstGeom>
          <a:noFill/>
        </p:spPr>
        <p:txBody>
          <a:bodyPr wrap="square" rtlCol="0">
            <a:spAutoFit/>
          </a:bodyPr>
          <a:lstStyle/>
          <a:p>
            <a:r>
              <a:rPr lang="en-US" sz="4800" dirty="0">
                <a:solidFill>
                  <a:schemeClr val="accent1"/>
                </a:solidFill>
              </a:rPr>
              <a:t>Empire State Development Grant Funds</a:t>
            </a:r>
            <a:endParaRPr lang="en-US" dirty="0">
              <a:solidFill>
                <a:schemeClr val="accent1"/>
              </a:solidFill>
            </a:endParaRPr>
          </a:p>
          <a:p>
            <a:endParaRPr lang="en-US" sz="1600" dirty="0">
              <a:solidFill>
                <a:schemeClr val="accent1"/>
              </a:solidFill>
            </a:endParaRPr>
          </a:p>
          <a:p>
            <a:r>
              <a:rPr lang="en-US" sz="2800" dirty="0">
                <a:solidFill>
                  <a:schemeClr val="accent2"/>
                </a:solidFill>
              </a:rPr>
              <a:t>Approximately $150 million each year to for-profit businesses and organizations for capital development projects that will lead to net new jobs</a:t>
            </a:r>
          </a:p>
          <a:p>
            <a:endParaRPr lang="en-US" sz="2800" dirty="0">
              <a:solidFill>
                <a:schemeClr val="accent2"/>
              </a:solidFill>
            </a:endParaRPr>
          </a:p>
          <a:p>
            <a:r>
              <a:rPr lang="en-US" sz="2800" dirty="0">
                <a:solidFill>
                  <a:schemeClr val="accent2"/>
                </a:solidFill>
              </a:rPr>
              <a:t>Funding can be used for site acquisition, construction, demolition/renovation, furniture &amp; equipment, soft costs</a:t>
            </a:r>
          </a:p>
          <a:p>
            <a:endParaRPr lang="en-US" sz="2800" dirty="0">
              <a:solidFill>
                <a:schemeClr val="accent2"/>
              </a:solidFill>
            </a:endParaRPr>
          </a:p>
          <a:p>
            <a:r>
              <a:rPr lang="en-US" sz="2800" dirty="0">
                <a:solidFill>
                  <a:schemeClr val="accent2"/>
                </a:solidFill>
              </a:rPr>
              <a:t>Critical to communicate with regional REDC and to understand regional economic development priorities</a:t>
            </a:r>
          </a:p>
          <a:p>
            <a:endParaRPr lang="en-US" sz="2800" dirty="0">
              <a:solidFill>
                <a:schemeClr val="accent2"/>
              </a:solidFill>
            </a:endParaRPr>
          </a:p>
          <a:p>
            <a:r>
              <a:rPr lang="en-US" sz="2800" dirty="0">
                <a:solidFill>
                  <a:schemeClr val="accent2"/>
                </a:solidFill>
              </a:rPr>
              <a:t>CFA due late July each year</a:t>
            </a:r>
          </a:p>
          <a:p>
            <a:endParaRPr lang="en-US" sz="1600" dirty="0">
              <a:solidFill>
                <a:schemeClr val="accent1"/>
              </a:solidFill>
            </a:endParaRPr>
          </a:p>
          <a:p>
            <a:endParaRPr lang="en-US" sz="2000" dirty="0">
              <a:solidFill>
                <a:schemeClr val="accent1"/>
              </a:solidFill>
            </a:endParaRPr>
          </a:p>
          <a:p>
            <a:endParaRPr lang="en-US" sz="2000" dirty="0">
              <a:solidFill>
                <a:schemeClr val="accent1"/>
              </a:solidFill>
            </a:endParaRPr>
          </a:p>
        </p:txBody>
      </p:sp>
    </p:spTree>
    <p:extLst>
      <p:ext uri="{BB962C8B-B14F-4D97-AF65-F5344CB8AC3E}">
        <p14:creationId xmlns:p14="http://schemas.microsoft.com/office/powerpoint/2010/main" val="2675512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79" y="138871"/>
            <a:ext cx="10806545" cy="6063198"/>
          </a:xfrm>
          <a:prstGeom prst="rect">
            <a:avLst/>
          </a:prstGeom>
          <a:noFill/>
        </p:spPr>
        <p:txBody>
          <a:bodyPr wrap="square" rtlCol="0">
            <a:spAutoFit/>
          </a:bodyPr>
          <a:lstStyle/>
          <a:p>
            <a:r>
              <a:rPr lang="en-US" sz="4800" u="sng" dirty="0">
                <a:solidFill>
                  <a:schemeClr val="accent1"/>
                </a:solidFill>
              </a:rPr>
              <a:t>NY State “CFA” Programs</a:t>
            </a:r>
            <a:endParaRPr lang="en-US" u="sng" dirty="0">
              <a:solidFill>
                <a:schemeClr val="accent1"/>
              </a:solidFill>
            </a:endParaRPr>
          </a:p>
          <a:p>
            <a:endParaRPr lang="en-US" sz="1600" dirty="0">
              <a:solidFill>
                <a:schemeClr val="accent1"/>
              </a:solidFill>
            </a:endParaRPr>
          </a:p>
          <a:p>
            <a:r>
              <a:rPr lang="en-US" sz="4400" dirty="0">
                <a:solidFill>
                  <a:schemeClr val="accent2"/>
                </a:solidFill>
              </a:rPr>
              <a:t>Market New York: </a:t>
            </a:r>
            <a:r>
              <a:rPr lang="en-US" sz="2800" dirty="0"/>
              <a:t>to strengthen tourism and attract visitors to New York State by promoting destinations, attractions and special events.</a:t>
            </a:r>
          </a:p>
          <a:p>
            <a:endParaRPr lang="en-US" sz="2800" dirty="0"/>
          </a:p>
          <a:p>
            <a:r>
              <a:rPr lang="en-US" sz="2800" dirty="0"/>
              <a:t>Funding is available for tourism marketing initiatives, capital/construction projects and the recruitment and/or execution of special events, including meetings, conferences, conventions, festivals, </a:t>
            </a:r>
            <a:r>
              <a:rPr lang="en-US" sz="2800" dirty="0" err="1"/>
              <a:t>agritourism</a:t>
            </a:r>
            <a:r>
              <a:rPr lang="en-US" sz="2800" dirty="0"/>
              <a:t>/craft beverage events, athletic competitions and consumer and industry trade shows</a:t>
            </a:r>
          </a:p>
          <a:p>
            <a:endParaRPr lang="en-US" sz="2800" dirty="0">
              <a:solidFill>
                <a:schemeClr val="accent2"/>
              </a:solidFill>
            </a:endParaRPr>
          </a:p>
          <a:p>
            <a:r>
              <a:rPr lang="en-US" sz="2800" dirty="0">
                <a:solidFill>
                  <a:schemeClr val="accent2"/>
                </a:solidFill>
              </a:rPr>
              <a:t>Non-profits, businesses, municipalities eligible</a:t>
            </a:r>
          </a:p>
        </p:txBody>
      </p:sp>
    </p:spTree>
    <p:extLst>
      <p:ext uri="{BB962C8B-B14F-4D97-AF65-F5344CB8AC3E}">
        <p14:creationId xmlns:p14="http://schemas.microsoft.com/office/powerpoint/2010/main" val="2820528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79" y="138871"/>
            <a:ext cx="10806545" cy="6740307"/>
          </a:xfrm>
          <a:prstGeom prst="rect">
            <a:avLst/>
          </a:prstGeom>
          <a:noFill/>
        </p:spPr>
        <p:txBody>
          <a:bodyPr wrap="square" rtlCol="0">
            <a:spAutoFit/>
          </a:bodyPr>
          <a:lstStyle/>
          <a:p>
            <a:r>
              <a:rPr lang="en-US" sz="4800" u="sng" dirty="0">
                <a:solidFill>
                  <a:schemeClr val="accent1"/>
                </a:solidFill>
              </a:rPr>
              <a:t>NY State “CFA” Programs</a:t>
            </a:r>
            <a:endParaRPr lang="en-US" u="sng" dirty="0">
              <a:solidFill>
                <a:schemeClr val="accent1"/>
              </a:solidFill>
            </a:endParaRPr>
          </a:p>
          <a:p>
            <a:endParaRPr lang="en-US" sz="1600" dirty="0">
              <a:solidFill>
                <a:schemeClr val="accent1"/>
              </a:solidFill>
            </a:endParaRPr>
          </a:p>
          <a:p>
            <a:r>
              <a:rPr lang="en-US" sz="4400" dirty="0">
                <a:solidFill>
                  <a:schemeClr val="accent2"/>
                </a:solidFill>
              </a:rPr>
              <a:t>Community Development Block Grant </a:t>
            </a:r>
          </a:p>
          <a:p>
            <a:r>
              <a:rPr lang="en-US" sz="4400" dirty="0">
                <a:solidFill>
                  <a:schemeClr val="accent2"/>
                </a:solidFill>
              </a:rPr>
              <a:t>Microenterprise Program: </a:t>
            </a:r>
            <a:r>
              <a:rPr lang="en-US" sz="2800" dirty="0">
                <a:solidFill>
                  <a:schemeClr val="accent2">
                    <a:lumMod val="50000"/>
                  </a:schemeClr>
                </a:solidFill>
              </a:rPr>
              <a:t>Municipalities/local</a:t>
            </a:r>
          </a:p>
          <a:p>
            <a:r>
              <a:rPr lang="en-US" sz="2800" dirty="0">
                <a:solidFill>
                  <a:schemeClr val="accent2">
                    <a:lumMod val="50000"/>
                  </a:schemeClr>
                </a:solidFill>
              </a:rPr>
              <a:t>Governments apply to administer a local microenterprise grant program for small businesses/entrepreneurs (&lt; 5 employees) that are/employ low-income individuals</a:t>
            </a:r>
          </a:p>
          <a:p>
            <a:endParaRPr lang="en-US" sz="2800" dirty="0">
              <a:solidFill>
                <a:schemeClr val="accent2">
                  <a:lumMod val="50000"/>
                </a:schemeClr>
              </a:solidFill>
            </a:endParaRPr>
          </a:p>
          <a:p>
            <a:r>
              <a:rPr lang="en-US" sz="2800" dirty="0"/>
              <a:t>Business can use funds for machinery, furniture, fixtures and equipment; working capital; inventory; and employee training expenses.  $5,000 - $35,000 awards; 10% match required</a:t>
            </a:r>
          </a:p>
          <a:p>
            <a:endParaRPr lang="en-US" sz="2800" dirty="0"/>
          </a:p>
          <a:p>
            <a:r>
              <a:rPr lang="en-US" sz="2800" dirty="0"/>
              <a:t>A minimum of 50% of the CDBG award must be awarded to </a:t>
            </a:r>
            <a:r>
              <a:rPr lang="en-US" sz="2800" dirty="0" err="1"/>
              <a:t>start-up</a:t>
            </a:r>
            <a:r>
              <a:rPr lang="en-US" sz="2800" dirty="0"/>
              <a:t> businesses. </a:t>
            </a:r>
          </a:p>
        </p:txBody>
      </p:sp>
    </p:spTree>
    <p:extLst>
      <p:ext uri="{BB962C8B-B14F-4D97-AF65-F5344CB8AC3E}">
        <p14:creationId xmlns:p14="http://schemas.microsoft.com/office/powerpoint/2010/main" val="379902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8598123" cy="1569660"/>
          </a:xfrm>
          <a:prstGeom prst="rect">
            <a:avLst/>
          </a:prstGeom>
          <a:noFill/>
        </p:spPr>
        <p:txBody>
          <a:bodyPr wrap="none" rtlCol="0">
            <a:spAutoFit/>
          </a:bodyPr>
          <a:lstStyle/>
          <a:p>
            <a:r>
              <a:rPr lang="en-US" sz="4800" dirty="0">
                <a:solidFill>
                  <a:schemeClr val="accent1"/>
                </a:solidFill>
              </a:rPr>
              <a:t>That’s all fine and dandy…but </a:t>
            </a:r>
          </a:p>
          <a:p>
            <a:r>
              <a:rPr lang="en-US" sz="4800" dirty="0">
                <a:solidFill>
                  <a:schemeClr val="accent1"/>
                </a:solidFill>
              </a:rPr>
              <a:t>How do I get the $$$?</a:t>
            </a:r>
            <a:endParaRPr lang="en-US" sz="2400" i="1" dirty="0">
              <a:solidFill>
                <a:schemeClr val="accent1"/>
              </a:solidFill>
            </a:endParaRPr>
          </a:p>
        </p:txBody>
      </p:sp>
      <p:sp>
        <p:nvSpPr>
          <p:cNvPr id="3" name="TextBox 2"/>
          <p:cNvSpPr txBox="1"/>
          <p:nvPr/>
        </p:nvSpPr>
        <p:spPr>
          <a:xfrm>
            <a:off x="1018571" y="1846646"/>
            <a:ext cx="9676437" cy="4770537"/>
          </a:xfrm>
          <a:prstGeom prst="rect">
            <a:avLst/>
          </a:prstGeom>
          <a:solidFill>
            <a:schemeClr val="accent2"/>
          </a:solidFill>
        </p:spPr>
        <p:txBody>
          <a:bodyPr wrap="square" rtlCol="0">
            <a:spAutoFit/>
          </a:bodyPr>
          <a:lstStyle/>
          <a:p>
            <a:pPr algn="ctr"/>
            <a:r>
              <a:rPr lang="en-US" sz="4000" dirty="0">
                <a:solidFill>
                  <a:schemeClr val="bg1"/>
                </a:solidFill>
              </a:rPr>
              <a:t>KEY TIPS</a:t>
            </a:r>
          </a:p>
          <a:p>
            <a:pPr marL="342900" indent="-342900">
              <a:buFont typeface="Wingdings" panose="05000000000000000000" pitchFamily="2" charset="2"/>
              <a:buChar char="ü"/>
            </a:pPr>
            <a:r>
              <a:rPr lang="en-US" sz="2400" dirty="0">
                <a:solidFill>
                  <a:schemeClr val="bg1"/>
                </a:solidFill>
              </a:rPr>
              <a:t>Make sure you’re eligible!</a:t>
            </a:r>
          </a:p>
          <a:p>
            <a:pPr marL="342900" indent="-342900">
              <a:buFont typeface="Wingdings" panose="05000000000000000000" pitchFamily="2" charset="2"/>
              <a:buChar char="ü"/>
            </a:pPr>
            <a:r>
              <a:rPr lang="en-US" sz="2400" dirty="0">
                <a:solidFill>
                  <a:schemeClr val="bg1"/>
                </a:solidFill>
              </a:rPr>
              <a:t>A square peg won’t fit into a round hole (i.e., go for the ones that seem to be written FOR YOU)</a:t>
            </a:r>
          </a:p>
          <a:p>
            <a:pPr marL="342900" indent="-342900">
              <a:buFont typeface="Wingdings" panose="05000000000000000000" pitchFamily="2" charset="2"/>
              <a:buChar char="ü"/>
            </a:pPr>
            <a:r>
              <a:rPr lang="en-US" sz="2400" dirty="0">
                <a:solidFill>
                  <a:schemeClr val="bg1"/>
                </a:solidFill>
              </a:rPr>
              <a:t>Partnerships and broad buy-in are critical (e.g., if you can partner with other producers or a cooperative, do it!)</a:t>
            </a:r>
          </a:p>
          <a:p>
            <a:pPr marL="342900" indent="-342900">
              <a:buFont typeface="Wingdings" panose="05000000000000000000" pitchFamily="2" charset="2"/>
              <a:buChar char="ü"/>
            </a:pPr>
            <a:r>
              <a:rPr lang="en-US" sz="2400" dirty="0">
                <a:solidFill>
                  <a:schemeClr val="bg1"/>
                </a:solidFill>
              </a:rPr>
              <a:t>Do exactly what the RFP says to do—no more, no less</a:t>
            </a:r>
          </a:p>
          <a:p>
            <a:pPr marL="342900" indent="-342900">
              <a:buFont typeface="Wingdings" panose="05000000000000000000" pitchFamily="2" charset="2"/>
              <a:buChar char="ü"/>
            </a:pPr>
            <a:r>
              <a:rPr lang="en-US" sz="2400" dirty="0">
                <a:solidFill>
                  <a:schemeClr val="bg1"/>
                </a:solidFill>
              </a:rPr>
              <a:t>Impact must be measurable—not fluffy!</a:t>
            </a:r>
          </a:p>
          <a:p>
            <a:pPr marL="342900" indent="-342900">
              <a:buFont typeface="Wingdings" panose="05000000000000000000" pitchFamily="2" charset="2"/>
              <a:buChar char="ü"/>
            </a:pPr>
            <a:r>
              <a:rPr lang="en-US" sz="2400" dirty="0">
                <a:solidFill>
                  <a:schemeClr val="bg1"/>
                </a:solidFill>
              </a:rPr>
              <a:t>They always take longer to write than you originally plan</a:t>
            </a:r>
          </a:p>
          <a:p>
            <a:pPr marL="342900" indent="-342900">
              <a:buFont typeface="Wingdings" panose="05000000000000000000" pitchFamily="2" charset="2"/>
              <a:buChar char="ü"/>
            </a:pPr>
            <a:r>
              <a:rPr lang="en-US" sz="2400" dirty="0">
                <a:solidFill>
                  <a:schemeClr val="bg1"/>
                </a:solidFill>
              </a:rPr>
              <a:t>BE REASONABLE—a reviewer can smell “infeasible” from a mile away</a:t>
            </a:r>
          </a:p>
          <a:p>
            <a:pPr marL="342900" indent="-342900">
              <a:buFont typeface="Wingdings" panose="05000000000000000000" pitchFamily="2" charset="2"/>
              <a:buChar char="ü"/>
            </a:pPr>
            <a:r>
              <a:rPr lang="en-US" sz="2400" dirty="0">
                <a:solidFill>
                  <a:schemeClr val="bg1"/>
                </a:solidFill>
              </a:rPr>
              <a:t>INNOVATIVE, IMPACTFUL, REPLICABLE and SUSTAINABLE</a:t>
            </a:r>
          </a:p>
        </p:txBody>
      </p:sp>
      <p:pic>
        <p:nvPicPr>
          <p:cNvPr id="16386" name="Picture 2" descr="http://ed-voice.com/wp-content/uploads/2014/11/grant-wri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670" y="326641"/>
            <a:ext cx="3313776" cy="248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95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11238974" cy="6647974"/>
          </a:xfrm>
          <a:prstGeom prst="rect">
            <a:avLst/>
          </a:prstGeom>
          <a:noFill/>
        </p:spPr>
        <p:txBody>
          <a:bodyPr wrap="none" rtlCol="0">
            <a:spAutoFit/>
          </a:bodyPr>
          <a:lstStyle/>
          <a:p>
            <a:r>
              <a:rPr lang="en-US" sz="4800" dirty="0">
                <a:solidFill>
                  <a:srgbClr val="002060"/>
                </a:solidFill>
              </a:rPr>
              <a:t>Common Scoring Rubrics</a:t>
            </a:r>
          </a:p>
          <a:p>
            <a:r>
              <a:rPr lang="en-US" sz="2400" i="1" dirty="0">
                <a:solidFill>
                  <a:srgbClr val="002060"/>
                </a:solidFill>
              </a:rPr>
              <a:t>Elements listed from MOST to LEAST important (though they’re all important!)</a:t>
            </a:r>
          </a:p>
          <a:p>
            <a:endParaRPr lang="en-US" sz="2400" i="1" dirty="0">
              <a:solidFill>
                <a:srgbClr val="002060"/>
              </a:solidFill>
            </a:endParaRPr>
          </a:p>
          <a:p>
            <a:pPr marL="342900" indent="-342900">
              <a:buFont typeface="Wingdings" panose="05000000000000000000" pitchFamily="2" charset="2"/>
              <a:buChar char="q"/>
            </a:pPr>
            <a:r>
              <a:rPr lang="en-US" sz="2400" dirty="0">
                <a:solidFill>
                  <a:srgbClr val="002060"/>
                </a:solidFill>
              </a:rPr>
              <a:t>Approach</a:t>
            </a:r>
          </a:p>
          <a:p>
            <a:pPr marL="800100" lvl="1" indent="-342900">
              <a:buFont typeface="Wingdings" panose="05000000000000000000" pitchFamily="2" charset="2"/>
              <a:buChar char="§"/>
            </a:pPr>
            <a:r>
              <a:rPr lang="en-US" dirty="0">
                <a:solidFill>
                  <a:srgbClr val="002060"/>
                </a:solidFill>
              </a:rPr>
              <a:t>Well-written, realistic, in-line with applicant competencies and expertise, most efficient </a:t>
            </a:r>
          </a:p>
          <a:p>
            <a:pPr lvl="1"/>
            <a:r>
              <a:rPr lang="en-US" dirty="0">
                <a:solidFill>
                  <a:srgbClr val="002060"/>
                </a:solidFill>
              </a:rPr>
              <a:t>      and effective way to address the problem in question; Are all components clearly tied together?</a:t>
            </a:r>
          </a:p>
          <a:p>
            <a:pPr marL="285750" indent="-285750">
              <a:buFont typeface="Wingdings" panose="05000000000000000000" pitchFamily="2" charset="2"/>
              <a:buChar char="q"/>
            </a:pPr>
            <a:r>
              <a:rPr lang="en-US" sz="2400" dirty="0">
                <a:solidFill>
                  <a:srgbClr val="002060"/>
                </a:solidFill>
              </a:rPr>
              <a:t>Impact</a:t>
            </a:r>
          </a:p>
          <a:p>
            <a:pPr marL="800100" lvl="1" indent="-342900">
              <a:buFont typeface="Wingdings" panose="05000000000000000000" pitchFamily="2" charset="2"/>
              <a:buChar char="§"/>
            </a:pPr>
            <a:r>
              <a:rPr lang="en-US" dirty="0">
                <a:solidFill>
                  <a:srgbClr val="002060"/>
                </a:solidFill>
              </a:rPr>
              <a:t>Clearly described; How will impact be measured (quantified)?; Is the impact a good return</a:t>
            </a:r>
          </a:p>
          <a:p>
            <a:pPr lvl="1"/>
            <a:r>
              <a:rPr lang="en-US" dirty="0">
                <a:solidFill>
                  <a:srgbClr val="002060"/>
                </a:solidFill>
              </a:rPr>
              <a:t>      on the funding agency’s investment?  IS IT REALISTIC and based on historical evidence?</a:t>
            </a:r>
          </a:p>
          <a:p>
            <a:pPr marL="742950" lvl="1" indent="-285750">
              <a:buFont typeface="Wingdings" panose="05000000000000000000" pitchFamily="2" charset="2"/>
              <a:buChar char="§"/>
            </a:pPr>
            <a:r>
              <a:rPr lang="en-US" dirty="0">
                <a:solidFill>
                  <a:srgbClr val="002060"/>
                </a:solidFill>
              </a:rPr>
              <a:t>BE SPECIFIC</a:t>
            </a:r>
          </a:p>
          <a:p>
            <a:pPr marL="1200150" lvl="2" indent="-285750">
              <a:buFont typeface="Wingdings" panose="05000000000000000000" pitchFamily="2" charset="2"/>
              <a:buChar char="§"/>
            </a:pPr>
            <a:r>
              <a:rPr lang="en-US" i="1" dirty="0">
                <a:solidFill>
                  <a:srgbClr val="002060"/>
                </a:solidFill>
              </a:rPr>
              <a:t>Vendor GAP training will increase use of GAPs by 30% at the Schoharie Fresh Farmers’ Market</a:t>
            </a:r>
          </a:p>
          <a:p>
            <a:pPr lvl="2"/>
            <a:r>
              <a:rPr lang="en-US" i="1" dirty="0">
                <a:solidFill>
                  <a:srgbClr val="002060"/>
                </a:solidFill>
              </a:rPr>
              <a:t>     which, in turn, will increase overall market revenues by 25% within three years</a:t>
            </a:r>
          </a:p>
          <a:p>
            <a:pPr marL="1200150" lvl="2" indent="-285750">
              <a:buFont typeface="Wingdings" panose="05000000000000000000" pitchFamily="2" charset="2"/>
              <a:buChar char="§"/>
            </a:pPr>
            <a:r>
              <a:rPr lang="en-US" i="1" dirty="0">
                <a:solidFill>
                  <a:srgbClr val="002060"/>
                </a:solidFill>
              </a:rPr>
              <a:t>Each year, five producers will utilize the College’s commercial kitchen facilities to develop</a:t>
            </a:r>
          </a:p>
          <a:p>
            <a:pPr lvl="2"/>
            <a:r>
              <a:rPr lang="en-US" i="1" dirty="0">
                <a:solidFill>
                  <a:srgbClr val="002060"/>
                </a:solidFill>
              </a:rPr>
              <a:t>    and produce novel value-added food products.  This will enhance each producer’s annual </a:t>
            </a:r>
          </a:p>
          <a:p>
            <a:pPr lvl="2"/>
            <a:r>
              <a:rPr lang="en-US" i="1" dirty="0">
                <a:solidFill>
                  <a:srgbClr val="002060"/>
                </a:solidFill>
              </a:rPr>
              <a:t>    revenues by at least 10%.</a:t>
            </a:r>
          </a:p>
          <a:p>
            <a:pPr marL="285750" indent="-285750">
              <a:buFont typeface="Wingdings" panose="05000000000000000000" pitchFamily="2" charset="2"/>
              <a:buChar char="q"/>
            </a:pPr>
            <a:r>
              <a:rPr lang="en-US" sz="2400" dirty="0">
                <a:solidFill>
                  <a:srgbClr val="002060"/>
                </a:solidFill>
              </a:rPr>
              <a:t>Purpose</a:t>
            </a:r>
          </a:p>
          <a:p>
            <a:pPr marL="800100" lvl="1" indent="-342900">
              <a:buFont typeface="Wingdings" panose="05000000000000000000" pitchFamily="2" charset="2"/>
              <a:buChar char="§"/>
            </a:pPr>
            <a:r>
              <a:rPr lang="en-US" dirty="0">
                <a:solidFill>
                  <a:srgbClr val="002060"/>
                </a:solidFill>
              </a:rPr>
              <a:t>Is the problem solved/addressed by the project worthwhile (does it pass the “so what?” test)?;</a:t>
            </a:r>
          </a:p>
          <a:p>
            <a:pPr lvl="1"/>
            <a:r>
              <a:rPr lang="en-US" dirty="0">
                <a:solidFill>
                  <a:srgbClr val="002060"/>
                </a:solidFill>
              </a:rPr>
              <a:t>     Is the problem of relevance to and prioritized by the funding agency?</a:t>
            </a:r>
          </a:p>
          <a:p>
            <a:pPr marL="285750" indent="-285750">
              <a:buFont typeface="Wingdings" panose="05000000000000000000" pitchFamily="2" charset="2"/>
              <a:buChar char="q"/>
            </a:pPr>
            <a:r>
              <a:rPr lang="en-US" sz="2400" dirty="0">
                <a:solidFill>
                  <a:srgbClr val="002060"/>
                </a:solidFill>
              </a:rPr>
              <a:t>Budget</a:t>
            </a:r>
          </a:p>
          <a:p>
            <a:pPr marL="742950" lvl="1" indent="-285750">
              <a:buFont typeface="Wingdings" panose="05000000000000000000" pitchFamily="2" charset="2"/>
              <a:buChar char="§"/>
            </a:pPr>
            <a:r>
              <a:rPr lang="en-US" dirty="0">
                <a:solidFill>
                  <a:srgbClr val="002060"/>
                </a:solidFill>
              </a:rPr>
              <a:t>Are all elements requested allowed?  Is it too much or too little money for the project proposed?</a:t>
            </a:r>
          </a:p>
        </p:txBody>
      </p:sp>
    </p:spTree>
    <p:extLst>
      <p:ext uri="{BB962C8B-B14F-4D97-AF65-F5344CB8AC3E}">
        <p14:creationId xmlns:p14="http://schemas.microsoft.com/office/powerpoint/2010/main" val="4002408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11609408" cy="7478970"/>
          </a:xfrm>
          <a:prstGeom prst="rect">
            <a:avLst/>
          </a:prstGeom>
          <a:noFill/>
        </p:spPr>
        <p:txBody>
          <a:bodyPr wrap="square" rtlCol="0">
            <a:spAutoFit/>
          </a:bodyPr>
          <a:lstStyle/>
          <a:p>
            <a:r>
              <a:rPr lang="en-US" sz="4800" dirty="0">
                <a:solidFill>
                  <a:schemeClr val="accent1"/>
                </a:solidFill>
              </a:rPr>
              <a:t>Detailed Tips</a:t>
            </a:r>
          </a:p>
          <a:p>
            <a:endParaRPr lang="en-US" sz="4800" dirty="0">
              <a:solidFill>
                <a:schemeClr val="accent1"/>
              </a:solidFill>
            </a:endParaRPr>
          </a:p>
          <a:p>
            <a:pPr marL="342900" indent="-342900">
              <a:buFont typeface="Wingdings" panose="05000000000000000000" pitchFamily="2" charset="2"/>
              <a:buChar char="ü"/>
            </a:pPr>
            <a:r>
              <a:rPr lang="en-US" sz="2400" b="1" dirty="0">
                <a:solidFill>
                  <a:srgbClr val="002060"/>
                </a:solidFill>
              </a:rPr>
              <a:t>Approach: Clear, </a:t>
            </a:r>
            <a:r>
              <a:rPr lang="en-US" sz="2400" b="1" u="sng" dirty="0">
                <a:solidFill>
                  <a:srgbClr val="002060"/>
                </a:solidFill>
              </a:rPr>
              <a:t>effective and efficient</a:t>
            </a:r>
          </a:p>
          <a:p>
            <a:pPr marL="800100" lvl="1" indent="-342900">
              <a:buFont typeface="Wingdings" panose="05000000000000000000" pitchFamily="2" charset="2"/>
              <a:buChar char="§"/>
            </a:pPr>
            <a:r>
              <a:rPr lang="en-US" sz="2400" dirty="0">
                <a:solidFill>
                  <a:srgbClr val="002060"/>
                </a:solidFill>
              </a:rPr>
              <a:t>START by creating a work plan with SPECIFIC activities and a timeline (this will help to identify resource needs for your budget)</a:t>
            </a:r>
          </a:p>
          <a:p>
            <a:pPr marL="800100" lvl="1" indent="-342900">
              <a:buFont typeface="Wingdings" panose="05000000000000000000" pitchFamily="2" charset="2"/>
              <a:buChar char="§"/>
            </a:pPr>
            <a:r>
              <a:rPr lang="en-US" sz="2400" dirty="0">
                <a:solidFill>
                  <a:srgbClr val="002060"/>
                </a:solidFill>
              </a:rPr>
              <a:t>Have others accomplished what you’re doing?  How did they do it?</a:t>
            </a:r>
          </a:p>
          <a:p>
            <a:pPr marL="800100" lvl="1" indent="-342900">
              <a:buFont typeface="Wingdings" panose="05000000000000000000" pitchFamily="2" charset="2"/>
              <a:buChar char="§"/>
            </a:pPr>
            <a:r>
              <a:rPr lang="en-US" sz="2400" dirty="0">
                <a:solidFill>
                  <a:srgbClr val="002060"/>
                </a:solidFill>
              </a:rPr>
              <a:t>Where are there possibilities for partnerships?</a:t>
            </a:r>
          </a:p>
          <a:p>
            <a:pPr marL="800100" lvl="1" indent="-342900">
              <a:buFont typeface="Wingdings" panose="05000000000000000000" pitchFamily="2" charset="2"/>
              <a:buChar char="§"/>
            </a:pPr>
            <a:r>
              <a:rPr lang="en-US" sz="2400" dirty="0">
                <a:solidFill>
                  <a:srgbClr val="002060"/>
                </a:solidFill>
              </a:rPr>
              <a:t>Do you have the capacity to actually complete the work? DON’T PROMISE WHAT YOU CAN’T DELIVER</a:t>
            </a:r>
          </a:p>
          <a:p>
            <a:pPr marL="800100" lvl="1" indent="-342900">
              <a:buFont typeface="Wingdings" panose="05000000000000000000" pitchFamily="2" charset="2"/>
              <a:buChar char="§"/>
            </a:pPr>
            <a:r>
              <a:rPr lang="en-US" sz="2400" dirty="0">
                <a:solidFill>
                  <a:srgbClr val="002060"/>
                </a:solidFill>
              </a:rPr>
              <a:t>Clearly delineate responsibilities/roles: </a:t>
            </a:r>
            <a:r>
              <a:rPr lang="en-US" sz="2400" dirty="0">
                <a:solidFill>
                  <a:srgbClr val="FF0000"/>
                </a:solidFill>
              </a:rPr>
              <a:t>A JOB ASSIGNED TO EVERYONE IS DONE BY NO ONE.</a:t>
            </a:r>
          </a:p>
          <a:p>
            <a:pPr marL="800100" lvl="1" indent="-342900">
              <a:buFont typeface="Wingdings" panose="05000000000000000000" pitchFamily="2" charset="2"/>
              <a:buChar char="§"/>
            </a:pPr>
            <a:r>
              <a:rPr lang="en-US" sz="2400" dirty="0">
                <a:solidFill>
                  <a:srgbClr val="002060"/>
                </a:solidFill>
              </a:rPr>
              <a:t>Can the work (or does the work need to) sustain itself after the grant ends?</a:t>
            </a:r>
          </a:p>
          <a:p>
            <a:pPr marL="800100" lvl="1" indent="-342900">
              <a:buFont typeface="Wingdings" panose="05000000000000000000" pitchFamily="2" charset="2"/>
              <a:buChar char="§"/>
            </a:pPr>
            <a:r>
              <a:rPr lang="en-US" sz="2400" dirty="0">
                <a:solidFill>
                  <a:srgbClr val="002060"/>
                </a:solidFill>
              </a:rPr>
              <a:t>Be succinct and clear—the only thing the reviewer knows about your plan is what you tell them</a:t>
            </a:r>
            <a:r>
              <a:rPr lang="en-US" sz="2400" dirty="0">
                <a:solidFill>
                  <a:srgbClr val="FF0000"/>
                </a:solidFill>
              </a:rPr>
              <a:t>.  Assume they know nothing about you/your business.</a:t>
            </a: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Are there resources that you already have to be used as grant “match”?</a:t>
            </a:r>
          </a:p>
          <a:p>
            <a:pPr lvl="1"/>
            <a:endParaRPr lang="en-US" sz="2400" dirty="0">
              <a:solidFill>
                <a:srgbClr val="002060"/>
              </a:solidFill>
            </a:endParaRPr>
          </a:p>
          <a:p>
            <a:pPr lvl="1"/>
            <a:endParaRPr lang="en-US" sz="2400" dirty="0">
              <a:solidFill>
                <a:srgbClr val="002060"/>
              </a:solidFill>
            </a:endParaRPr>
          </a:p>
          <a:p>
            <a:endParaRPr lang="en-US" sz="2400" i="1" dirty="0">
              <a:solidFill>
                <a:schemeClr val="accent1"/>
              </a:solidFill>
            </a:endParaRPr>
          </a:p>
        </p:txBody>
      </p:sp>
    </p:spTree>
    <p:extLst>
      <p:ext uri="{BB962C8B-B14F-4D97-AF65-F5344CB8AC3E}">
        <p14:creationId xmlns:p14="http://schemas.microsoft.com/office/powerpoint/2010/main" val="371873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8896" y="0"/>
            <a:ext cx="11609408" cy="7848302"/>
          </a:xfrm>
          <a:prstGeom prst="rect">
            <a:avLst/>
          </a:prstGeom>
          <a:noFill/>
        </p:spPr>
        <p:txBody>
          <a:bodyPr wrap="square" rtlCol="0">
            <a:spAutoFit/>
          </a:bodyPr>
          <a:lstStyle/>
          <a:p>
            <a:r>
              <a:rPr lang="en-US" sz="4800" dirty="0">
                <a:solidFill>
                  <a:schemeClr val="accent1"/>
                </a:solidFill>
              </a:rPr>
              <a:t>Detailed Tips</a:t>
            </a:r>
          </a:p>
          <a:p>
            <a:pPr marL="342900" indent="-342900">
              <a:buFont typeface="Wingdings" panose="05000000000000000000" pitchFamily="2" charset="2"/>
              <a:buChar char="ü"/>
            </a:pPr>
            <a:r>
              <a:rPr lang="en-US" sz="2400" b="1" dirty="0">
                <a:solidFill>
                  <a:srgbClr val="002060"/>
                </a:solidFill>
              </a:rPr>
              <a:t>Impact: differentiate between goals and objectives</a:t>
            </a:r>
          </a:p>
          <a:p>
            <a:pPr marL="800100" lvl="1" indent="-342900">
              <a:buFont typeface="Wingdings" panose="05000000000000000000" pitchFamily="2" charset="2"/>
              <a:buChar char="§"/>
            </a:pPr>
            <a:r>
              <a:rPr lang="en-US" sz="2400" dirty="0">
                <a:solidFill>
                  <a:srgbClr val="002060"/>
                </a:solidFill>
              </a:rPr>
              <a:t>Goals: Broad strokes (“To enhance profitability of small and </a:t>
            </a:r>
          </a:p>
          <a:p>
            <a:pPr lvl="1"/>
            <a:r>
              <a:rPr lang="en-US" sz="2400" dirty="0">
                <a:solidFill>
                  <a:srgbClr val="002060"/>
                </a:solidFill>
              </a:rPr>
              <a:t>     medium-scale farmers in Schoharie County.)</a:t>
            </a:r>
          </a:p>
          <a:p>
            <a:pPr lvl="1"/>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Objectives: </a:t>
            </a:r>
            <a:r>
              <a:rPr lang="en-US" sz="2400" b="1" u="sng" dirty="0">
                <a:solidFill>
                  <a:srgbClr val="FF0000"/>
                </a:solidFill>
              </a:rPr>
              <a:t>SMART</a:t>
            </a:r>
            <a:r>
              <a:rPr lang="en-US" sz="2400" dirty="0">
                <a:solidFill>
                  <a:srgbClr val="002060"/>
                </a:solidFill>
              </a:rPr>
              <a:t> (specific, measurable, attainable, realistic, time bound</a:t>
            </a:r>
          </a:p>
          <a:p>
            <a:pPr lvl="1"/>
            <a:r>
              <a:rPr lang="en-US" sz="2400" dirty="0">
                <a:solidFill>
                  <a:srgbClr val="002060"/>
                </a:solidFill>
              </a:rPr>
              <a:t>    (“30 producers in the county will participate in the market by the end of </a:t>
            </a:r>
          </a:p>
          <a:p>
            <a:pPr lvl="1"/>
            <a:r>
              <a:rPr lang="en-US" sz="2400" dirty="0">
                <a:solidFill>
                  <a:srgbClr val="002060"/>
                </a:solidFill>
              </a:rPr>
              <a:t>     project Year Two, when annual market revenues will eclipse $100,000. </a:t>
            </a:r>
          </a:p>
          <a:p>
            <a:pPr lvl="1"/>
            <a:r>
              <a:rPr lang="en-US" sz="2400" dirty="0">
                <a:solidFill>
                  <a:srgbClr val="002060"/>
                </a:solidFill>
              </a:rPr>
              <a:t>     Year-over-year growth in market revenues is anticipated to be 5%</a:t>
            </a:r>
          </a:p>
          <a:p>
            <a:pPr lvl="1"/>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Use </a:t>
            </a:r>
            <a:r>
              <a:rPr lang="en-US" sz="2400" dirty="0">
                <a:solidFill>
                  <a:srgbClr val="FF0000"/>
                </a:solidFill>
              </a:rPr>
              <a:t>specific evaluation techniques </a:t>
            </a:r>
            <a:r>
              <a:rPr lang="en-US" sz="2400" dirty="0">
                <a:solidFill>
                  <a:srgbClr val="002060"/>
                </a:solidFill>
              </a:rPr>
              <a:t>(“conduct follow-up survey”; “compare sales pre and post-grant”; “conduct direct FM attendee counts”)</a:t>
            </a:r>
          </a:p>
          <a:p>
            <a:pPr marL="800100" lvl="1" indent="-342900">
              <a:buFont typeface="Wingdings" panose="05000000000000000000" pitchFamily="2" charset="2"/>
              <a:buChar char="§"/>
            </a:pP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GOALS SHOULD ALIGN WITH THOSE of the FUNDING AGENCY (READ the RFP!)</a:t>
            </a:r>
          </a:p>
          <a:p>
            <a:pPr marL="800100" lvl="1" indent="-342900">
              <a:buFont typeface="Wingdings" panose="05000000000000000000" pitchFamily="2" charset="2"/>
              <a:buChar char="§"/>
            </a:pP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For most apps, it is OKAY to “BULLET” GOAL and OBJECTIVE INFORMATION</a:t>
            </a:r>
          </a:p>
          <a:p>
            <a:pPr marL="800100" lvl="1" indent="-342900">
              <a:buFont typeface="Wingdings" panose="05000000000000000000" pitchFamily="2" charset="2"/>
              <a:buChar char="§"/>
            </a:pPr>
            <a:r>
              <a:rPr lang="en-US" sz="2400" dirty="0">
                <a:solidFill>
                  <a:srgbClr val="002060"/>
                </a:solidFill>
              </a:rPr>
              <a:t>OBJECTIVES SHOULD BLEED NATURALLY INTO ACTIVITIES</a:t>
            </a:r>
          </a:p>
          <a:p>
            <a:pPr lvl="1"/>
            <a:endParaRPr lang="en-US" sz="2400" dirty="0">
              <a:solidFill>
                <a:srgbClr val="002060"/>
              </a:solidFill>
            </a:endParaRPr>
          </a:p>
          <a:p>
            <a:pPr marL="800100" lvl="1" indent="-342900">
              <a:buFont typeface="Wingdings" panose="05000000000000000000" pitchFamily="2" charset="2"/>
              <a:buChar char="§"/>
            </a:pPr>
            <a:endParaRPr lang="en-US" sz="2400" dirty="0">
              <a:solidFill>
                <a:srgbClr val="002060"/>
              </a:solidFill>
            </a:endParaRPr>
          </a:p>
          <a:p>
            <a:endParaRPr lang="en-US" sz="2400" i="1" dirty="0">
              <a:solidFill>
                <a:schemeClr val="accent1"/>
              </a:solidFill>
            </a:endParaRPr>
          </a:p>
        </p:txBody>
      </p:sp>
    </p:spTree>
    <p:extLst>
      <p:ext uri="{BB962C8B-B14F-4D97-AF65-F5344CB8AC3E}">
        <p14:creationId xmlns:p14="http://schemas.microsoft.com/office/powerpoint/2010/main" val="3457675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11609408" cy="7571303"/>
          </a:xfrm>
          <a:prstGeom prst="rect">
            <a:avLst/>
          </a:prstGeom>
          <a:noFill/>
        </p:spPr>
        <p:txBody>
          <a:bodyPr wrap="square" rtlCol="0">
            <a:spAutoFit/>
          </a:bodyPr>
          <a:lstStyle/>
          <a:p>
            <a:r>
              <a:rPr lang="en-US" sz="2400" b="1" u="sng" dirty="0">
                <a:solidFill>
                  <a:srgbClr val="002060"/>
                </a:solidFill>
              </a:rPr>
              <a:t>GOALS/ OBJECTIVES/ACTIVITIES example</a:t>
            </a:r>
          </a:p>
          <a:p>
            <a:pPr lvl="1"/>
            <a:endParaRPr lang="en-US" sz="2400" dirty="0">
              <a:solidFill>
                <a:srgbClr val="002060"/>
              </a:solidFill>
            </a:endParaRPr>
          </a:p>
          <a:p>
            <a:pPr lvl="1"/>
            <a:r>
              <a:rPr lang="en-US" sz="2400" u="sng" dirty="0">
                <a:solidFill>
                  <a:srgbClr val="002060"/>
                </a:solidFill>
              </a:rPr>
              <a:t>GOAL:</a:t>
            </a:r>
            <a:r>
              <a:rPr lang="en-US" sz="2400" dirty="0">
                <a:solidFill>
                  <a:srgbClr val="002060"/>
                </a:solidFill>
              </a:rPr>
              <a:t> To enhance profitability and long-term viability of The Evans Farm</a:t>
            </a:r>
          </a:p>
          <a:p>
            <a:pPr lvl="1"/>
            <a:endParaRPr lang="en-US" sz="2400" dirty="0">
              <a:solidFill>
                <a:srgbClr val="002060"/>
              </a:solidFill>
            </a:endParaRPr>
          </a:p>
          <a:p>
            <a:pPr lvl="1"/>
            <a:r>
              <a:rPr lang="en-US" sz="2400" u="sng" dirty="0">
                <a:solidFill>
                  <a:srgbClr val="002060"/>
                </a:solidFill>
              </a:rPr>
              <a:t>OBJECTIVES &amp; ACTIVITIES</a:t>
            </a:r>
          </a:p>
          <a:p>
            <a:pPr lvl="1"/>
            <a:r>
              <a:rPr lang="en-US" sz="2400" dirty="0">
                <a:solidFill>
                  <a:srgbClr val="002060"/>
                </a:solidFill>
              </a:rPr>
              <a:t>By the end of project Year II, Evans Farm will produce and market five new value-added food products that utilize raw commodities currently produced on the farm</a:t>
            </a:r>
          </a:p>
          <a:p>
            <a:pPr marL="800100" lvl="1" indent="-342900">
              <a:buFont typeface="Arial" panose="020B0604020202020204" pitchFamily="34" charset="0"/>
              <a:buChar char="•"/>
            </a:pPr>
            <a:r>
              <a:rPr lang="en-US" dirty="0">
                <a:solidFill>
                  <a:srgbClr val="FF0000"/>
                </a:solidFill>
              </a:rPr>
              <a:t>With assistance from SUNY Cobleskill, conduct market research in NY’s Capital District at farm markets and specialty retail stores to determine market gaps relevant to Evans Farm</a:t>
            </a:r>
          </a:p>
          <a:p>
            <a:pPr marL="800100" lvl="1" indent="-342900">
              <a:buFont typeface="Arial" panose="020B0604020202020204" pitchFamily="34" charset="0"/>
              <a:buChar char="•"/>
            </a:pPr>
            <a:r>
              <a:rPr lang="en-US" dirty="0">
                <a:solidFill>
                  <a:srgbClr val="FF0000"/>
                </a:solidFill>
              </a:rPr>
              <a:t>Renovate former packing shed as a 20-C commercial kitchen and obtain state licensure</a:t>
            </a:r>
          </a:p>
          <a:p>
            <a:pPr marL="800100" lvl="1" indent="-342900">
              <a:buFont typeface="Arial" panose="020B0604020202020204" pitchFamily="34" charset="0"/>
              <a:buChar char="•"/>
            </a:pPr>
            <a:r>
              <a:rPr lang="en-US" dirty="0">
                <a:solidFill>
                  <a:srgbClr val="FF0000"/>
                </a:solidFill>
              </a:rPr>
              <a:t>Work with Farm &amp; Food Incubator to develop and prototype products</a:t>
            </a:r>
          </a:p>
          <a:p>
            <a:pPr marL="800100" lvl="1" indent="-342900">
              <a:buFont typeface="Arial" panose="020B0604020202020204" pitchFamily="34" charset="0"/>
              <a:buChar char="•"/>
            </a:pPr>
            <a:r>
              <a:rPr lang="en-US" dirty="0">
                <a:solidFill>
                  <a:srgbClr val="FF0000"/>
                </a:solidFill>
              </a:rPr>
              <a:t>Formalize scheduled processes with Northeast Food Venture Center</a:t>
            </a:r>
          </a:p>
          <a:p>
            <a:pPr marL="800100" lvl="1" indent="-342900">
              <a:buFont typeface="Arial" panose="020B0604020202020204" pitchFamily="34" charset="0"/>
              <a:buChar char="•"/>
            </a:pPr>
            <a:r>
              <a:rPr lang="en-US" dirty="0">
                <a:solidFill>
                  <a:srgbClr val="FF0000"/>
                </a:solidFill>
              </a:rPr>
              <a:t>Contract with Nelson Farms (co-packer) for initial production runs</a:t>
            </a:r>
          </a:p>
          <a:p>
            <a:pPr marL="800100" lvl="1" indent="-342900">
              <a:buFont typeface="Arial" panose="020B0604020202020204" pitchFamily="34" charset="0"/>
              <a:buChar char="•"/>
            </a:pPr>
            <a:r>
              <a:rPr lang="en-US" dirty="0">
                <a:solidFill>
                  <a:srgbClr val="FF0000"/>
                </a:solidFill>
              </a:rPr>
              <a:t>Establish presence at Troy Farm Market, Schoharie Fresh, Carrot Barn and Albany Green Market with new products</a:t>
            </a:r>
          </a:p>
          <a:p>
            <a:pPr marL="800100" lvl="1" indent="-342900">
              <a:buFont typeface="Arial" panose="020B0604020202020204" pitchFamily="34" charset="0"/>
              <a:buChar char="•"/>
            </a:pPr>
            <a:endParaRPr lang="en-US" dirty="0">
              <a:solidFill>
                <a:srgbClr val="FF0000"/>
              </a:solidFill>
            </a:endParaRPr>
          </a:p>
          <a:p>
            <a:pPr lvl="1"/>
            <a:r>
              <a:rPr lang="en-US" sz="2400" dirty="0">
                <a:solidFill>
                  <a:srgbClr val="002060"/>
                </a:solidFill>
              </a:rPr>
              <a:t>Evans Farm Revenues will increase 30% between Project Year 0 and the end of Project Year III and ½ FTE will be added in that timeframe</a:t>
            </a:r>
          </a:p>
          <a:p>
            <a:pPr marL="742950" lvl="1" indent="-285750">
              <a:buFont typeface="Arial" panose="020B0604020202020204" pitchFamily="34" charset="0"/>
              <a:buChar char="•"/>
            </a:pPr>
            <a:r>
              <a:rPr lang="en-US" dirty="0">
                <a:solidFill>
                  <a:srgbClr val="FF0000"/>
                </a:solidFill>
              </a:rPr>
              <a:t>Assess new product sales at all market venues to determine final product mix </a:t>
            </a:r>
          </a:p>
          <a:p>
            <a:pPr marL="742950" lvl="1" indent="-285750">
              <a:buFont typeface="Arial" panose="020B0604020202020204" pitchFamily="34" charset="0"/>
              <a:buChar char="•"/>
            </a:pPr>
            <a:r>
              <a:rPr lang="en-US" dirty="0">
                <a:solidFill>
                  <a:srgbClr val="FF0000"/>
                </a:solidFill>
              </a:rPr>
              <a:t>Continual product improvement through customer feedback</a:t>
            </a:r>
          </a:p>
          <a:p>
            <a:pPr marL="800100" lvl="1" indent="-342900">
              <a:buFont typeface="Wingdings" panose="05000000000000000000" pitchFamily="2" charset="2"/>
              <a:buChar char="§"/>
            </a:pPr>
            <a:endParaRPr lang="en-US" sz="2400" dirty="0">
              <a:solidFill>
                <a:srgbClr val="002060"/>
              </a:solidFill>
            </a:endParaRPr>
          </a:p>
          <a:p>
            <a:endParaRPr lang="en-US" sz="2400" i="1" dirty="0">
              <a:solidFill>
                <a:schemeClr val="accent1"/>
              </a:solidFill>
            </a:endParaRPr>
          </a:p>
        </p:txBody>
      </p:sp>
    </p:spTree>
    <p:extLst>
      <p:ext uri="{BB962C8B-B14F-4D97-AF65-F5344CB8AC3E}">
        <p14:creationId xmlns:p14="http://schemas.microsoft.com/office/powerpoint/2010/main" val="2374799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11609408" cy="8217634"/>
          </a:xfrm>
          <a:prstGeom prst="rect">
            <a:avLst/>
          </a:prstGeom>
          <a:noFill/>
        </p:spPr>
        <p:txBody>
          <a:bodyPr wrap="square" rtlCol="0">
            <a:spAutoFit/>
          </a:bodyPr>
          <a:lstStyle/>
          <a:p>
            <a:r>
              <a:rPr lang="en-US" sz="4800" dirty="0">
                <a:solidFill>
                  <a:schemeClr val="accent1"/>
                </a:solidFill>
              </a:rPr>
              <a:t>Budget Tips</a:t>
            </a:r>
          </a:p>
          <a:p>
            <a:endParaRPr lang="en-US" sz="2400" dirty="0">
              <a:solidFill>
                <a:srgbClr val="002060"/>
              </a:solidFill>
            </a:endParaRPr>
          </a:p>
          <a:p>
            <a:pPr marL="342900" indent="-342900">
              <a:buFont typeface="Wingdings" panose="05000000000000000000" pitchFamily="2" charset="2"/>
              <a:buChar char="ü"/>
            </a:pPr>
            <a:r>
              <a:rPr lang="en-US" sz="2400" b="1" dirty="0">
                <a:solidFill>
                  <a:srgbClr val="002060"/>
                </a:solidFill>
              </a:rPr>
              <a:t>Budget: spell out precisely how you intend to spend the money</a:t>
            </a:r>
          </a:p>
          <a:p>
            <a:endParaRPr lang="en-US" sz="2400" b="1" dirty="0">
              <a:solidFill>
                <a:srgbClr val="002060"/>
              </a:solidFill>
            </a:endParaRPr>
          </a:p>
          <a:p>
            <a:pPr marL="800100" lvl="1" indent="-342900">
              <a:buFont typeface="Wingdings" panose="05000000000000000000" pitchFamily="2" charset="2"/>
              <a:buChar char="§"/>
            </a:pPr>
            <a:r>
              <a:rPr lang="en-US" sz="2400" dirty="0">
                <a:solidFill>
                  <a:srgbClr val="002060"/>
                </a:solidFill>
              </a:rPr>
              <a:t>USUALLY will be asked for a TABULAR item budget and a budget narrative</a:t>
            </a:r>
          </a:p>
          <a:p>
            <a:pPr marL="800100" lvl="1" indent="-342900">
              <a:buFont typeface="Wingdings" panose="05000000000000000000" pitchFamily="2" charset="2"/>
              <a:buChar char="§"/>
            </a:pP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May be asked for a TASK BUDGET (</a:t>
            </a:r>
            <a:r>
              <a:rPr lang="en-US" sz="2400" dirty="0" err="1">
                <a:solidFill>
                  <a:srgbClr val="002060"/>
                </a:solidFill>
              </a:rPr>
              <a:t>Workplan</a:t>
            </a:r>
            <a:r>
              <a:rPr lang="en-US" sz="2400" dirty="0">
                <a:solidFill>
                  <a:srgbClr val="002060"/>
                </a:solidFill>
              </a:rPr>
              <a:t>/tasks, with the items you’ll need to complete each and the associated costs)</a:t>
            </a:r>
          </a:p>
          <a:p>
            <a:pPr marL="800100" lvl="1" indent="-342900">
              <a:buFont typeface="Wingdings" panose="05000000000000000000" pitchFamily="2" charset="2"/>
              <a:buChar char="§"/>
            </a:pP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Do your research: identify the costs of SPECIFIC pieces of equipment or SPECIFIC grant activities (e.g., miles traveled X gas mileage X gas price)</a:t>
            </a:r>
          </a:p>
          <a:p>
            <a:pPr lvl="1"/>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BE REASONABLE—both on the upper and lower bound of your ask</a:t>
            </a:r>
          </a:p>
          <a:p>
            <a:pPr marL="800100" lvl="1" indent="-342900">
              <a:buFont typeface="Wingdings" panose="05000000000000000000" pitchFamily="2" charset="2"/>
              <a:buChar char="§"/>
            </a:pP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MANY grants to private businesses will require actual QUOTES—often &gt; 1</a:t>
            </a:r>
          </a:p>
          <a:p>
            <a:pPr marL="800100" lvl="1" indent="-342900">
              <a:buFont typeface="Wingdings" panose="05000000000000000000" pitchFamily="2" charset="2"/>
              <a:buChar char="§"/>
            </a:pPr>
            <a:endParaRPr lang="en-US" sz="2400" dirty="0">
              <a:solidFill>
                <a:srgbClr val="002060"/>
              </a:solidFill>
            </a:endParaRPr>
          </a:p>
          <a:p>
            <a:pPr marL="800100" lvl="1" indent="-342900">
              <a:buFont typeface="Wingdings" panose="05000000000000000000" pitchFamily="2" charset="2"/>
              <a:buChar char="§"/>
            </a:pPr>
            <a:r>
              <a:rPr lang="en-US" sz="2400" dirty="0">
                <a:solidFill>
                  <a:srgbClr val="002060"/>
                </a:solidFill>
              </a:rPr>
              <a:t>INDIRECTS</a:t>
            </a:r>
          </a:p>
          <a:p>
            <a:pPr marL="800100" lvl="1" indent="-342900">
              <a:buFont typeface="Wingdings" panose="05000000000000000000" pitchFamily="2" charset="2"/>
              <a:buChar char="§"/>
            </a:pPr>
            <a:endParaRPr lang="en-US" sz="2400" dirty="0">
              <a:solidFill>
                <a:srgbClr val="002060"/>
              </a:solidFill>
            </a:endParaRPr>
          </a:p>
          <a:p>
            <a:endParaRPr lang="en-US" sz="2400" dirty="0">
              <a:solidFill>
                <a:srgbClr val="002060"/>
              </a:solidFill>
            </a:endParaRPr>
          </a:p>
          <a:p>
            <a:pPr marL="800100" lvl="1" indent="-342900">
              <a:buFont typeface="Wingdings" panose="05000000000000000000" pitchFamily="2" charset="2"/>
              <a:buChar char="§"/>
            </a:pPr>
            <a:endParaRPr lang="en-US" sz="2400" dirty="0">
              <a:solidFill>
                <a:srgbClr val="002060"/>
              </a:solidFill>
            </a:endParaRPr>
          </a:p>
          <a:p>
            <a:endParaRPr lang="en-US" sz="2400" i="1" dirty="0">
              <a:solidFill>
                <a:schemeClr val="accent1"/>
              </a:solidFill>
            </a:endParaRPr>
          </a:p>
        </p:txBody>
      </p:sp>
    </p:spTree>
    <p:extLst>
      <p:ext uri="{BB962C8B-B14F-4D97-AF65-F5344CB8AC3E}">
        <p14:creationId xmlns:p14="http://schemas.microsoft.com/office/powerpoint/2010/main" val="1119476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95" y="0"/>
            <a:ext cx="10377020" cy="6694140"/>
          </a:xfrm>
          <a:prstGeom prst="rect">
            <a:avLst/>
          </a:prstGeom>
          <a:solidFill>
            <a:schemeClr val="tx1"/>
          </a:solidFill>
        </p:spPr>
        <p:txBody>
          <a:bodyPr wrap="square" rtlCol="0">
            <a:spAutoFit/>
          </a:bodyPr>
          <a:lstStyle/>
          <a:p>
            <a:r>
              <a:rPr lang="en-US" sz="4400" dirty="0">
                <a:solidFill>
                  <a:schemeClr val="bg1"/>
                </a:solidFill>
              </a:rPr>
              <a:t>WRITING</a:t>
            </a:r>
          </a:p>
          <a:p>
            <a:pPr>
              <a:lnSpc>
                <a:spcPts val="1900"/>
              </a:lnSpc>
            </a:pPr>
            <a:endParaRPr lang="en-US" sz="2400" i="1" dirty="0">
              <a:solidFill>
                <a:schemeClr val="bg1"/>
              </a:solidFill>
            </a:endParaRPr>
          </a:p>
          <a:p>
            <a:pPr>
              <a:lnSpc>
                <a:spcPts val="1900"/>
              </a:lnSpc>
            </a:pPr>
            <a:endParaRPr lang="en-US" sz="2400" i="1" dirty="0">
              <a:solidFill>
                <a:schemeClr val="bg1"/>
              </a:solidFill>
            </a:endParaRPr>
          </a:p>
          <a:p>
            <a:pPr>
              <a:lnSpc>
                <a:spcPts val="1900"/>
              </a:lnSpc>
            </a:pPr>
            <a:r>
              <a:rPr lang="en-US" sz="2400" i="1" dirty="0">
                <a:solidFill>
                  <a:schemeClr val="bg1"/>
                </a:solidFill>
              </a:rPr>
              <a:t>It’s not easy: you’re telling a compelling story using technical writing</a:t>
            </a:r>
          </a:p>
          <a:p>
            <a:pPr>
              <a:lnSpc>
                <a:spcPts val="1900"/>
              </a:lnSpc>
            </a:pPr>
            <a:endParaRPr lang="en-US" sz="2400" i="1" dirty="0">
              <a:solidFill>
                <a:schemeClr val="bg1"/>
              </a:solidFill>
            </a:endParaRPr>
          </a:p>
          <a:p>
            <a:pPr>
              <a:lnSpc>
                <a:spcPts val="1900"/>
              </a:lnSpc>
            </a:pPr>
            <a:r>
              <a:rPr lang="en-US" sz="2400" i="1" dirty="0">
                <a:solidFill>
                  <a:schemeClr val="bg1"/>
                </a:solidFill>
              </a:rPr>
              <a:t>Use harsh, critical, mean, detail-oriented PROOFREADERS!</a:t>
            </a:r>
          </a:p>
          <a:p>
            <a:pPr>
              <a:lnSpc>
                <a:spcPts val="1900"/>
              </a:lnSpc>
            </a:pPr>
            <a:endParaRPr lang="en-US" sz="2400" i="1" dirty="0">
              <a:solidFill>
                <a:schemeClr val="bg1"/>
              </a:solidFill>
            </a:endParaRPr>
          </a:p>
          <a:p>
            <a:pPr>
              <a:lnSpc>
                <a:spcPts val="1900"/>
              </a:lnSpc>
            </a:pPr>
            <a:r>
              <a:rPr lang="en-US" sz="2400" i="1" dirty="0">
                <a:solidFill>
                  <a:schemeClr val="bg1"/>
                </a:solidFill>
              </a:rPr>
              <a:t>Most RFPs will provide you with a format; MANDATORY narrative sections are spelled out clearly</a:t>
            </a:r>
          </a:p>
          <a:p>
            <a:pPr>
              <a:lnSpc>
                <a:spcPts val="1900"/>
              </a:lnSpc>
            </a:pPr>
            <a:endParaRPr lang="en-US" sz="2400" i="1" dirty="0">
              <a:solidFill>
                <a:schemeClr val="bg1"/>
              </a:solidFill>
            </a:endParaRPr>
          </a:p>
          <a:p>
            <a:pPr>
              <a:lnSpc>
                <a:spcPts val="2500"/>
              </a:lnSpc>
            </a:pPr>
            <a:r>
              <a:rPr lang="en-US" sz="2400" i="1" dirty="0">
                <a:solidFill>
                  <a:schemeClr val="bg1"/>
                </a:solidFill>
              </a:rPr>
              <a:t>No fluffy adjectives but be specific to suggest that you’ve truly thought about it AND so that it’s easier to measure impact: Instead of “farmers”, or “organic farmers”, use “Certified Organic produce farmers with less than 50 acres”</a:t>
            </a:r>
          </a:p>
          <a:p>
            <a:pPr>
              <a:lnSpc>
                <a:spcPts val="2500"/>
              </a:lnSpc>
            </a:pPr>
            <a:endParaRPr lang="en-US" sz="2400" i="1" dirty="0">
              <a:solidFill>
                <a:schemeClr val="bg1"/>
              </a:solidFill>
            </a:endParaRPr>
          </a:p>
          <a:p>
            <a:pPr>
              <a:lnSpc>
                <a:spcPts val="2500"/>
              </a:lnSpc>
            </a:pPr>
            <a:r>
              <a:rPr lang="en-US" sz="2400" i="1" dirty="0">
                <a:solidFill>
                  <a:schemeClr val="bg1"/>
                </a:solidFill>
              </a:rPr>
              <a:t>VERY!!!!!!!!!!!!!!!!!!!!!!!!!!!!!!!!!!!!!!!!!</a:t>
            </a:r>
          </a:p>
          <a:p>
            <a:pPr>
              <a:lnSpc>
                <a:spcPts val="1900"/>
              </a:lnSpc>
            </a:pPr>
            <a:endParaRPr lang="en-US" sz="2400" i="1" dirty="0">
              <a:solidFill>
                <a:schemeClr val="bg1"/>
              </a:solidFill>
            </a:endParaRPr>
          </a:p>
          <a:p>
            <a:pPr>
              <a:lnSpc>
                <a:spcPts val="1900"/>
              </a:lnSpc>
            </a:pPr>
            <a:r>
              <a:rPr lang="en-US" sz="2400" i="1" dirty="0">
                <a:solidFill>
                  <a:schemeClr val="bg1"/>
                </a:solidFill>
              </a:rPr>
              <a:t>NO ABSOLUTIST LANGUAGE! (“all, none, every, never, always”)</a:t>
            </a:r>
          </a:p>
          <a:p>
            <a:pPr>
              <a:lnSpc>
                <a:spcPts val="1900"/>
              </a:lnSpc>
            </a:pPr>
            <a:endParaRPr lang="en-US" sz="2400" i="1" dirty="0">
              <a:solidFill>
                <a:schemeClr val="bg1"/>
              </a:solidFill>
            </a:endParaRPr>
          </a:p>
          <a:p>
            <a:pPr>
              <a:lnSpc>
                <a:spcPts val="2300"/>
              </a:lnSpc>
            </a:pPr>
            <a:r>
              <a:rPr lang="en-US" sz="2400" i="1" dirty="0">
                <a:solidFill>
                  <a:schemeClr val="bg1"/>
                </a:solidFill>
              </a:rPr>
              <a:t>NO GENERALIZATIONS/POLITICAL OPINIONS (“the evils of corporate agriculture”)  KEEP YOURSELF OUT OF YOUR PROPOSAL</a:t>
            </a:r>
          </a:p>
          <a:p>
            <a:pPr>
              <a:lnSpc>
                <a:spcPts val="1900"/>
              </a:lnSpc>
            </a:pPr>
            <a:endParaRPr lang="en-US" sz="2400" i="1" dirty="0">
              <a:solidFill>
                <a:schemeClr val="bg1"/>
              </a:solidFill>
            </a:endParaRPr>
          </a:p>
          <a:p>
            <a:pPr>
              <a:lnSpc>
                <a:spcPts val="1900"/>
              </a:lnSpc>
            </a:pPr>
            <a:r>
              <a:rPr lang="en-US" sz="2400" i="1" dirty="0">
                <a:solidFill>
                  <a:schemeClr val="bg1"/>
                </a:solidFill>
              </a:rPr>
              <a:t>LENGTH DOES NOT EQUAL GOOD!!!</a:t>
            </a:r>
          </a:p>
        </p:txBody>
      </p:sp>
      <p:pic>
        <p:nvPicPr>
          <p:cNvPr id="17410" name="Picture 2" descr="http://cdn3.volusion.com/rvbga.avcnm/v/vspfiles/photos/MV26737-2.jpg?138919675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985996">
            <a:off x="8462145" y="1328972"/>
            <a:ext cx="4456632" cy="445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919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9907929" cy="7109639"/>
          </a:xfrm>
          <a:prstGeom prst="rect">
            <a:avLst/>
          </a:prstGeom>
          <a:noFill/>
        </p:spPr>
        <p:txBody>
          <a:bodyPr wrap="square" rtlCol="0">
            <a:spAutoFit/>
          </a:bodyPr>
          <a:lstStyle/>
          <a:p>
            <a:r>
              <a:rPr lang="en-US" sz="4800" dirty="0">
                <a:solidFill>
                  <a:schemeClr val="accent1"/>
                </a:solidFill>
              </a:rPr>
              <a:t>USDA Rural Development Program</a:t>
            </a:r>
          </a:p>
          <a:p>
            <a:r>
              <a:rPr lang="en-US" sz="2400" i="1" dirty="0">
                <a:solidFill>
                  <a:schemeClr val="accent1"/>
                </a:solidFill>
              </a:rPr>
              <a:t>Local Agriculture Market Program-Value Added Producer Component</a:t>
            </a:r>
          </a:p>
          <a:p>
            <a:endParaRPr lang="en-US" sz="2400" i="1" dirty="0">
              <a:solidFill>
                <a:schemeClr val="accent1"/>
              </a:solidFill>
            </a:endParaRPr>
          </a:p>
          <a:p>
            <a:pPr marL="342900" indent="-342900">
              <a:buFont typeface="Arial" panose="020B0604020202020204" pitchFamily="34" charset="0"/>
              <a:buChar char="•"/>
            </a:pPr>
            <a:r>
              <a:rPr lang="en-US" sz="2400" dirty="0">
                <a:solidFill>
                  <a:schemeClr val="accent1"/>
                </a:solidFill>
              </a:rPr>
              <a:t>Helps ag producers (or co-ops/producer groups) enter into value-added activities related to the processing and/or marketing of value-added products</a:t>
            </a:r>
          </a:p>
          <a:p>
            <a:pPr marL="342900" indent="-342900">
              <a:buFont typeface="Arial" panose="020B0604020202020204" pitchFamily="34" charset="0"/>
              <a:buChar char="•"/>
            </a:pPr>
            <a:r>
              <a:rPr lang="en-US" sz="2400" dirty="0">
                <a:solidFill>
                  <a:schemeClr val="accent1"/>
                </a:solidFill>
              </a:rPr>
              <a:t>Generating new products, creating/expanding marketing opportunities and increasing producer income are the goals.</a:t>
            </a:r>
          </a:p>
          <a:p>
            <a:pPr marL="342900" indent="-342900">
              <a:buFont typeface="Arial" panose="020B0604020202020204" pitchFamily="34" charset="0"/>
              <a:buChar char="•"/>
            </a:pPr>
            <a:r>
              <a:rPr lang="en-US" sz="2400" dirty="0">
                <a:solidFill>
                  <a:schemeClr val="accent1"/>
                </a:solidFill>
              </a:rPr>
              <a:t>Priority to beginning and socially disadvantaged farmers/ranchers and small/medium-scale family-owned operations</a:t>
            </a:r>
          </a:p>
          <a:p>
            <a:pPr marL="342900" indent="-342900">
              <a:buFont typeface="Arial" panose="020B0604020202020204" pitchFamily="34" charset="0"/>
              <a:buChar char="•"/>
            </a:pPr>
            <a:r>
              <a:rPr lang="en-US" sz="2400" dirty="0">
                <a:solidFill>
                  <a:schemeClr val="accent1"/>
                </a:solidFill>
              </a:rPr>
              <a:t>Up to $75,000 for planning grants (feasibility studies, business plan development) and $250,000 for working capital grants (processing costs, marketing/advertising expenses, inventory and salary expenses)</a:t>
            </a:r>
          </a:p>
          <a:p>
            <a:pPr marL="342900" indent="-342900">
              <a:buFont typeface="Arial" panose="020B0604020202020204" pitchFamily="34" charset="0"/>
              <a:buChar char="•"/>
            </a:pPr>
            <a:r>
              <a:rPr lang="en-US" sz="2400" dirty="0">
                <a:solidFill>
                  <a:schemeClr val="accent1"/>
                </a:solidFill>
              </a:rPr>
              <a:t>Up to $6,500 for food </a:t>
            </a:r>
          </a:p>
          <a:p>
            <a:pPr marL="342900" indent="-342900">
              <a:buFont typeface="Arial" panose="020B0604020202020204" pitchFamily="34" charset="0"/>
              <a:buChar char="•"/>
            </a:pPr>
            <a:r>
              <a:rPr lang="en-US" sz="2400" dirty="0">
                <a:solidFill>
                  <a:schemeClr val="accent1"/>
                </a:solidFill>
              </a:rPr>
              <a:t>Safety equipment-new!</a:t>
            </a:r>
          </a:p>
          <a:p>
            <a:endParaRPr lang="en-US" sz="2400" i="1" dirty="0">
              <a:solidFill>
                <a:schemeClr val="accent1"/>
              </a:solidFill>
            </a:endParaRPr>
          </a:p>
          <a:p>
            <a:endParaRPr lang="en-US" sz="2400" i="1" dirty="0">
              <a:solidFill>
                <a:schemeClr val="accent1"/>
              </a:solidFill>
            </a:endParaRPr>
          </a:p>
        </p:txBody>
      </p:sp>
      <p:pic>
        <p:nvPicPr>
          <p:cNvPr id="14338" name="Picture 2" descr="http://www.chefscatalog.com/img/blog/hero_jarsAndLids_BannerFromBall.jpg"/>
          <p:cNvPicPr>
            <a:picLocks noChangeAspect="1" noChangeArrowheads="1"/>
          </p:cNvPicPr>
          <p:nvPr/>
        </p:nvPicPr>
        <p:blipFill rotWithShape="1">
          <a:blip r:embed="rId4">
            <a:extLst>
              <a:ext uri="{28A0092B-C50C-407E-A947-70E740481C1C}">
                <a14:useLocalDpi xmlns:a14="http://schemas.microsoft.com/office/drawing/2010/main" val="0"/>
              </a:ext>
            </a:extLst>
          </a:blip>
          <a:srcRect b="16745"/>
          <a:stretch/>
        </p:blipFill>
        <p:spPr bwMode="auto">
          <a:xfrm>
            <a:off x="4026505" y="5419271"/>
            <a:ext cx="8029816" cy="1179745"/>
          </a:xfrm>
          <a:prstGeom prst="rect">
            <a:avLst/>
          </a:prstGeom>
          <a:noFill/>
          <a:extLst>
            <a:ext uri="{909E8E84-426E-40DD-AFC4-6F175D3DCCD1}">
              <a14:hiddenFill xmlns:a14="http://schemas.microsoft.com/office/drawing/2010/main">
                <a:solidFill>
                  <a:srgbClr val="FFFFFF"/>
                </a:solidFill>
              </a14:hiddenFill>
            </a:ext>
          </a:extLst>
        </p:spPr>
      </p:pic>
      <p:pic>
        <p:nvPicPr>
          <p:cNvPr id="3" name="VAP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9454" y="1677785"/>
            <a:ext cx="609600" cy="609600"/>
          </a:xfrm>
          <a:prstGeom prst="rect">
            <a:avLst/>
          </a:prstGeom>
        </p:spPr>
      </p:pic>
    </p:spTree>
    <p:extLst>
      <p:ext uri="{BB962C8B-B14F-4D97-AF65-F5344CB8AC3E}">
        <p14:creationId xmlns:p14="http://schemas.microsoft.com/office/powerpoint/2010/main" val="2497273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8" y="240804"/>
            <a:ext cx="11341295" cy="6617196"/>
          </a:xfrm>
          <a:prstGeom prst="rect">
            <a:avLst/>
          </a:prstGeom>
          <a:solidFill>
            <a:schemeClr val="bg1"/>
          </a:solidFill>
        </p:spPr>
        <p:txBody>
          <a:bodyPr wrap="square" rtlCol="0">
            <a:spAutoFit/>
          </a:bodyPr>
          <a:lstStyle/>
          <a:p>
            <a:r>
              <a:rPr lang="en-US" sz="4400" dirty="0">
                <a:solidFill>
                  <a:schemeClr val="accent6">
                    <a:lumMod val="50000"/>
                  </a:schemeClr>
                </a:solidFill>
              </a:rPr>
              <a:t>WRITING</a:t>
            </a:r>
          </a:p>
          <a:p>
            <a:pPr>
              <a:lnSpc>
                <a:spcPts val="1900"/>
              </a:lnSpc>
            </a:pPr>
            <a:endParaRPr lang="en-US" sz="2400" i="1"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Make an outline to begin—one that follows the RFP to a “T”!</a:t>
            </a:r>
          </a:p>
          <a:p>
            <a:pPr>
              <a:lnSpc>
                <a:spcPts val="1900"/>
              </a:lnSpc>
            </a:pPr>
            <a:endParaRPr lang="en-US" sz="2400" i="1" dirty="0">
              <a:solidFill>
                <a:schemeClr val="accent6">
                  <a:lumMod val="50000"/>
                </a:schemeClr>
              </a:solidFill>
            </a:endParaRPr>
          </a:p>
          <a:p>
            <a:pPr>
              <a:lnSpc>
                <a:spcPts val="1900"/>
              </a:lnSpc>
            </a:pPr>
            <a:r>
              <a:rPr lang="en-US" sz="2400" i="1" dirty="0">
                <a:solidFill>
                  <a:schemeClr val="accent6">
                    <a:lumMod val="50000"/>
                  </a:schemeClr>
                </a:solidFill>
              </a:rPr>
              <a:t>	</a:t>
            </a:r>
            <a:r>
              <a:rPr lang="en-US" sz="2400" i="1" dirty="0">
                <a:solidFill>
                  <a:srgbClr val="FF0000"/>
                </a:solidFill>
              </a:rPr>
              <a:t>Don’t omit sub-headings just because they seem redundant to you.</a:t>
            </a:r>
          </a:p>
          <a:p>
            <a:pPr>
              <a:lnSpc>
                <a:spcPts val="1900"/>
              </a:lnSpc>
            </a:pPr>
            <a:endParaRPr lang="en-US" sz="2400" i="1"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Color-code or separate the materials you need for each section/sub-section</a:t>
            </a:r>
          </a:p>
          <a:p>
            <a:pPr marL="342900" indent="-342900">
              <a:lnSpc>
                <a:spcPts val="1900"/>
              </a:lnSpc>
              <a:buFont typeface="Arial" panose="020B0604020202020204" pitchFamily="34" charset="0"/>
              <a:buChar char="•"/>
            </a:pPr>
            <a:endParaRPr lang="en-US" sz="2400"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Check—and double-check---grammar and spelling (grammar lesson coming up)</a:t>
            </a:r>
          </a:p>
          <a:p>
            <a:pPr marL="342900" indent="-342900">
              <a:lnSpc>
                <a:spcPts val="1900"/>
              </a:lnSpc>
              <a:buFont typeface="Arial" panose="020B0604020202020204" pitchFamily="34" charset="0"/>
              <a:buChar char="•"/>
            </a:pPr>
            <a:endParaRPr lang="en-US" sz="2400"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Use online dictionary and thesaurus resources…but don’t “speak out of your comfort zone”</a:t>
            </a:r>
          </a:p>
          <a:p>
            <a:pPr marL="342900" indent="-342900">
              <a:lnSpc>
                <a:spcPts val="1900"/>
              </a:lnSpc>
              <a:buFont typeface="Arial" panose="020B0604020202020204" pitchFamily="34" charset="0"/>
              <a:buChar char="•"/>
            </a:pPr>
            <a:endParaRPr lang="en-US" sz="2400"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Use ACTIVE voice –-it’s clearer and more straightforward </a:t>
            </a:r>
          </a:p>
          <a:p>
            <a:pPr marL="342900" indent="-342900">
              <a:lnSpc>
                <a:spcPts val="1900"/>
              </a:lnSpc>
              <a:buFont typeface="Arial" panose="020B0604020202020204" pitchFamily="34" charset="0"/>
              <a:buChar char="•"/>
            </a:pPr>
            <a:endParaRPr lang="en-US" sz="2400" dirty="0">
              <a:solidFill>
                <a:schemeClr val="accent6">
                  <a:lumMod val="50000"/>
                </a:schemeClr>
              </a:solidFill>
            </a:endParaRPr>
          </a:p>
          <a:p>
            <a:pPr lvl="1">
              <a:lnSpc>
                <a:spcPts val="1900"/>
              </a:lnSpc>
            </a:pPr>
            <a:r>
              <a:rPr lang="en-US" sz="2400" i="1" dirty="0">
                <a:solidFill>
                  <a:srgbClr val="FF0000"/>
                </a:solidFill>
              </a:rPr>
              <a:t>Students will be recruited to participate in the Meridian Center’s activities.</a:t>
            </a:r>
          </a:p>
          <a:p>
            <a:pPr lvl="1">
              <a:lnSpc>
                <a:spcPts val="1900"/>
              </a:lnSpc>
            </a:pPr>
            <a:endParaRPr lang="en-US" sz="2400" i="1" dirty="0">
              <a:solidFill>
                <a:srgbClr val="FF0000"/>
              </a:solidFill>
            </a:endParaRPr>
          </a:p>
          <a:p>
            <a:pPr lvl="1">
              <a:lnSpc>
                <a:spcPts val="1900"/>
              </a:lnSpc>
            </a:pPr>
            <a:r>
              <a:rPr lang="en-US" sz="2400" i="1" dirty="0">
                <a:solidFill>
                  <a:srgbClr val="FF0000"/>
                </a:solidFill>
              </a:rPr>
              <a:t>The Meridian Center’s outreach workers will recruit children to participate in Center activities.</a:t>
            </a:r>
          </a:p>
          <a:p>
            <a:pPr lvl="1">
              <a:lnSpc>
                <a:spcPts val="1900"/>
              </a:lnSpc>
            </a:pPr>
            <a:r>
              <a:rPr lang="en-US" sz="2400" i="1" dirty="0">
                <a:solidFill>
                  <a:srgbClr val="FF0000"/>
                </a:solidFill>
              </a:rPr>
              <a:t>_________________________________________________________________</a:t>
            </a:r>
          </a:p>
          <a:p>
            <a:pPr lvl="1">
              <a:lnSpc>
                <a:spcPts val="1900"/>
              </a:lnSpc>
            </a:pPr>
            <a:endParaRPr lang="en-US" sz="2400" i="1" dirty="0">
              <a:solidFill>
                <a:srgbClr val="FF0000"/>
              </a:solidFill>
            </a:endParaRPr>
          </a:p>
          <a:p>
            <a:pPr lvl="1">
              <a:lnSpc>
                <a:spcPts val="1900"/>
              </a:lnSpc>
            </a:pPr>
            <a:r>
              <a:rPr lang="en-US" sz="2400" i="1" dirty="0">
                <a:solidFill>
                  <a:srgbClr val="FF0000"/>
                </a:solidFill>
              </a:rPr>
              <a:t>A project director for the grant program will be hired.</a:t>
            </a:r>
          </a:p>
          <a:p>
            <a:pPr lvl="1">
              <a:lnSpc>
                <a:spcPts val="1900"/>
              </a:lnSpc>
            </a:pPr>
            <a:endParaRPr lang="en-US" sz="2400" i="1" dirty="0">
              <a:solidFill>
                <a:srgbClr val="FF0000"/>
              </a:solidFill>
            </a:endParaRPr>
          </a:p>
          <a:p>
            <a:pPr lvl="1">
              <a:lnSpc>
                <a:spcPts val="1900"/>
              </a:lnSpc>
            </a:pPr>
            <a:r>
              <a:rPr lang="en-US" sz="2400" i="1" dirty="0">
                <a:solidFill>
                  <a:srgbClr val="FF0000"/>
                </a:solidFill>
              </a:rPr>
              <a:t>The Executive Director of Meridian will hire a project director for the program.</a:t>
            </a:r>
          </a:p>
        </p:txBody>
      </p:sp>
    </p:spTree>
    <p:extLst>
      <p:ext uri="{BB962C8B-B14F-4D97-AF65-F5344CB8AC3E}">
        <p14:creationId xmlns:p14="http://schemas.microsoft.com/office/powerpoint/2010/main" val="2780079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8" y="240804"/>
            <a:ext cx="11341295" cy="6453049"/>
          </a:xfrm>
          <a:prstGeom prst="rect">
            <a:avLst/>
          </a:prstGeom>
          <a:solidFill>
            <a:schemeClr val="bg1"/>
          </a:solidFill>
        </p:spPr>
        <p:txBody>
          <a:bodyPr wrap="square" rtlCol="0">
            <a:spAutoFit/>
          </a:bodyPr>
          <a:lstStyle/>
          <a:p>
            <a:pPr>
              <a:lnSpc>
                <a:spcPts val="1900"/>
              </a:lnSpc>
            </a:pPr>
            <a:endParaRPr lang="en-US" sz="2400" i="1"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No “I”, “we” or “our” ; </a:t>
            </a:r>
            <a:r>
              <a:rPr lang="en-US" sz="2400" u="sng" dirty="0">
                <a:solidFill>
                  <a:schemeClr val="accent6">
                    <a:lumMod val="50000"/>
                  </a:schemeClr>
                </a:solidFill>
              </a:rPr>
              <a:t>TAKE OUT THE EMOTION!!</a:t>
            </a:r>
          </a:p>
          <a:p>
            <a:pPr>
              <a:lnSpc>
                <a:spcPts val="1900"/>
              </a:lnSpc>
            </a:pPr>
            <a:endParaRPr lang="en-US" sz="2400" i="1" dirty="0">
              <a:solidFill>
                <a:schemeClr val="accent6">
                  <a:lumMod val="50000"/>
                </a:schemeClr>
              </a:solidFill>
            </a:endParaRPr>
          </a:p>
          <a:p>
            <a:pPr>
              <a:lnSpc>
                <a:spcPts val="1900"/>
              </a:lnSpc>
            </a:pPr>
            <a:r>
              <a:rPr lang="en-US" sz="2400" i="1" dirty="0">
                <a:solidFill>
                  <a:schemeClr val="accent6">
                    <a:lumMod val="50000"/>
                  </a:schemeClr>
                </a:solidFill>
              </a:rPr>
              <a:t>	</a:t>
            </a:r>
            <a:r>
              <a:rPr lang="en-US" sz="2400" i="1" dirty="0">
                <a:solidFill>
                  <a:srgbClr val="FF0000"/>
                </a:solidFill>
              </a:rPr>
              <a:t>Makes writing difficult sometimes but stick to the rule!</a:t>
            </a:r>
          </a:p>
          <a:p>
            <a:pPr>
              <a:lnSpc>
                <a:spcPts val="1900"/>
              </a:lnSpc>
            </a:pPr>
            <a:endParaRPr lang="en-US" sz="2400" i="1" dirty="0">
              <a:solidFill>
                <a:schemeClr val="accent6">
                  <a:lumMod val="50000"/>
                </a:schemeClr>
              </a:solidFill>
            </a:endParaRPr>
          </a:p>
          <a:p>
            <a:pPr marL="342900" indent="-342900">
              <a:lnSpc>
                <a:spcPts val="1900"/>
              </a:lnSpc>
              <a:buFont typeface="Arial" panose="020B0604020202020204" pitchFamily="34" charset="0"/>
              <a:buChar char="•"/>
            </a:pPr>
            <a:r>
              <a:rPr lang="en-US" sz="2400" dirty="0">
                <a:solidFill>
                  <a:schemeClr val="accent6">
                    <a:lumMod val="50000"/>
                  </a:schemeClr>
                </a:solidFill>
              </a:rPr>
              <a:t>Take great care with acronyms and jargon—define them with the first use</a:t>
            </a:r>
          </a:p>
          <a:p>
            <a:pPr marL="342900" indent="-342900">
              <a:lnSpc>
                <a:spcPts val="1900"/>
              </a:lnSpc>
              <a:buFont typeface="Arial" panose="020B0604020202020204" pitchFamily="34" charset="0"/>
              <a:buChar char="•"/>
            </a:pPr>
            <a:endParaRPr lang="en-US" sz="2400" dirty="0">
              <a:solidFill>
                <a:schemeClr val="accent6">
                  <a:lumMod val="50000"/>
                </a:schemeClr>
              </a:solidFill>
            </a:endParaRPr>
          </a:p>
          <a:p>
            <a:pPr marL="342900" indent="-342900">
              <a:lnSpc>
                <a:spcPts val="1900"/>
              </a:lnSpc>
              <a:buFont typeface="Arial" panose="020B0604020202020204" pitchFamily="34" charset="0"/>
              <a:buChar char="•"/>
            </a:pPr>
            <a:r>
              <a:rPr lang="en-US" sz="2400" b="1" u="sng" dirty="0">
                <a:solidFill>
                  <a:schemeClr val="accent6">
                    <a:lumMod val="50000"/>
                  </a:schemeClr>
                </a:solidFill>
              </a:rPr>
              <a:t>PROVE IT</a:t>
            </a:r>
          </a:p>
          <a:p>
            <a:pPr marL="342900" indent="-342900">
              <a:lnSpc>
                <a:spcPts val="1900"/>
              </a:lnSpc>
              <a:buFont typeface="Arial" panose="020B0604020202020204" pitchFamily="34" charset="0"/>
              <a:buChar char="•"/>
            </a:pPr>
            <a:endParaRPr lang="en-US" sz="2400" dirty="0">
              <a:solidFill>
                <a:schemeClr val="accent6">
                  <a:lumMod val="50000"/>
                </a:schemeClr>
              </a:solidFill>
            </a:endParaRPr>
          </a:p>
          <a:p>
            <a:pPr lvl="1">
              <a:lnSpc>
                <a:spcPts val="1900"/>
              </a:lnSpc>
            </a:pPr>
            <a:r>
              <a:rPr lang="en-US" sz="2400" i="1" dirty="0">
                <a:solidFill>
                  <a:srgbClr val="FF0000"/>
                </a:solidFill>
              </a:rPr>
              <a:t>VERY LITTLE of what you write is common knowledge—even if it seems obvious to you</a:t>
            </a:r>
          </a:p>
          <a:p>
            <a:pPr lvl="1">
              <a:lnSpc>
                <a:spcPts val="1900"/>
              </a:lnSpc>
            </a:pPr>
            <a:endParaRPr lang="en-US" sz="2400" i="1" dirty="0">
              <a:solidFill>
                <a:srgbClr val="FF0000"/>
              </a:solidFill>
            </a:endParaRPr>
          </a:p>
          <a:p>
            <a:pPr lvl="1">
              <a:lnSpc>
                <a:spcPts val="1900"/>
              </a:lnSpc>
            </a:pPr>
            <a:r>
              <a:rPr lang="en-US" sz="2400" u="sng" dirty="0">
                <a:solidFill>
                  <a:srgbClr val="FF0000"/>
                </a:solidFill>
              </a:rPr>
              <a:t>COMMON COMPONENTS REQUIRING EVIDENCE/SUPPORT:</a:t>
            </a:r>
          </a:p>
          <a:p>
            <a:pPr lvl="1">
              <a:lnSpc>
                <a:spcPts val="1900"/>
              </a:lnSpc>
            </a:pPr>
            <a:endParaRPr lang="en-US" sz="2400" u="sng" dirty="0">
              <a:solidFill>
                <a:srgbClr val="FF0000"/>
              </a:solidFill>
            </a:endParaRPr>
          </a:p>
          <a:p>
            <a:pPr lvl="1">
              <a:lnSpc>
                <a:spcPts val="1900"/>
              </a:lnSpc>
            </a:pPr>
            <a:r>
              <a:rPr lang="en-US" sz="2400" dirty="0">
                <a:solidFill>
                  <a:srgbClr val="FF0000"/>
                </a:solidFill>
              </a:rPr>
              <a:t>Current condition of target beneficiary (health, economic, education, enrollment, profitability, sales)</a:t>
            </a:r>
          </a:p>
          <a:p>
            <a:pPr lvl="1">
              <a:lnSpc>
                <a:spcPts val="3200"/>
              </a:lnSpc>
            </a:pPr>
            <a:endParaRPr lang="en-US" sz="2400" dirty="0">
              <a:solidFill>
                <a:srgbClr val="FF0000"/>
              </a:solidFill>
            </a:endParaRPr>
          </a:p>
          <a:p>
            <a:pPr lvl="1">
              <a:lnSpc>
                <a:spcPts val="3200"/>
              </a:lnSpc>
            </a:pPr>
            <a:r>
              <a:rPr lang="en-US" sz="2400" dirty="0">
                <a:solidFill>
                  <a:srgbClr val="FF0000"/>
                </a:solidFill>
              </a:rPr>
              <a:t>Larger economic social context of target beneficiaries (county/state poverty stats, employment, educational attainment)</a:t>
            </a:r>
          </a:p>
          <a:p>
            <a:pPr lvl="1">
              <a:lnSpc>
                <a:spcPts val="3200"/>
              </a:lnSpc>
            </a:pPr>
            <a:endParaRPr lang="en-US" sz="2400" dirty="0">
              <a:solidFill>
                <a:srgbClr val="FF0000"/>
              </a:solidFill>
            </a:endParaRPr>
          </a:p>
          <a:p>
            <a:pPr lvl="1">
              <a:lnSpc>
                <a:spcPts val="3200"/>
              </a:lnSpc>
            </a:pPr>
            <a:r>
              <a:rPr lang="en-US" sz="2400" dirty="0">
                <a:solidFill>
                  <a:srgbClr val="FF0000"/>
                </a:solidFill>
              </a:rPr>
              <a:t>ANY scientific, social or economic theory/principle you’re using to support your proposal</a:t>
            </a:r>
            <a:endParaRPr lang="en-US" sz="2400" dirty="0"/>
          </a:p>
        </p:txBody>
      </p:sp>
    </p:spTree>
    <p:extLst>
      <p:ext uri="{BB962C8B-B14F-4D97-AF65-F5344CB8AC3E}">
        <p14:creationId xmlns:p14="http://schemas.microsoft.com/office/powerpoint/2010/main" val="258001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9907929" cy="6370975"/>
          </a:xfrm>
          <a:prstGeom prst="rect">
            <a:avLst/>
          </a:prstGeom>
          <a:noFill/>
        </p:spPr>
        <p:txBody>
          <a:bodyPr wrap="square" rtlCol="0">
            <a:spAutoFit/>
          </a:bodyPr>
          <a:lstStyle/>
          <a:p>
            <a:r>
              <a:rPr lang="en-US" sz="4800" dirty="0">
                <a:solidFill>
                  <a:schemeClr val="accent1"/>
                </a:solidFill>
              </a:rPr>
              <a:t>USDA Rural Development Program</a:t>
            </a:r>
          </a:p>
          <a:p>
            <a:r>
              <a:rPr lang="en-US" sz="2400" i="1" dirty="0">
                <a:solidFill>
                  <a:schemeClr val="accent1"/>
                </a:solidFill>
              </a:rPr>
              <a:t>Value-Added Producer Grants</a:t>
            </a:r>
          </a:p>
          <a:p>
            <a:endParaRPr lang="en-US" sz="2400" i="1" dirty="0">
              <a:solidFill>
                <a:schemeClr val="accent1"/>
              </a:solidFill>
            </a:endParaRPr>
          </a:p>
          <a:p>
            <a:r>
              <a:rPr lang="en-US" sz="1600" u="sng" dirty="0">
                <a:solidFill>
                  <a:schemeClr val="accent1"/>
                </a:solidFill>
              </a:rPr>
              <a:t>2018 Awarded Project Examples (from NY State, 16 total $2,319,570)</a:t>
            </a:r>
          </a:p>
          <a:p>
            <a:pPr marL="342900" indent="-342900">
              <a:buFont typeface="Wingdings" panose="05000000000000000000" pitchFamily="2" charset="2"/>
              <a:buChar char="ü"/>
            </a:pPr>
            <a:r>
              <a:rPr lang="en-US" sz="1600" dirty="0">
                <a:solidFill>
                  <a:schemeClr val="accent1"/>
                </a:solidFill>
              </a:rPr>
              <a:t>Victorianbourg Wine Estate, LTD:  $100,000 to begin production and marketing of a new line of wine products with strong appeal in the Capital Region, New York City and Long Island.  </a:t>
            </a:r>
          </a:p>
          <a:p>
            <a:endParaRPr lang="en-US" sz="1600" dirty="0">
              <a:solidFill>
                <a:schemeClr val="accent1"/>
              </a:solidFill>
            </a:endParaRPr>
          </a:p>
          <a:p>
            <a:pPr marL="342900" indent="-342900">
              <a:buFont typeface="Wingdings" panose="05000000000000000000" pitchFamily="2" charset="2"/>
              <a:buChar char="ü"/>
            </a:pPr>
            <a:r>
              <a:rPr lang="en-US" sz="1600" dirty="0">
                <a:solidFill>
                  <a:schemeClr val="accent1"/>
                </a:solidFill>
              </a:rPr>
              <a:t>Anyela’s Vineyard: $250,000 to grow production of quality wines and expand the market for wines produced at their Skaneateles Lake Vineyard.</a:t>
            </a:r>
          </a:p>
          <a:p>
            <a:endParaRPr lang="en-US" sz="1600" dirty="0">
              <a:solidFill>
                <a:schemeClr val="accent1"/>
              </a:solidFill>
            </a:endParaRPr>
          </a:p>
          <a:p>
            <a:pPr marL="342900" indent="-342900">
              <a:buFont typeface="Wingdings" panose="05000000000000000000" pitchFamily="2" charset="2"/>
              <a:buChar char="ü"/>
            </a:pPr>
            <a:r>
              <a:rPr lang="en-US" sz="1600" dirty="0">
                <a:solidFill>
                  <a:schemeClr val="accent1"/>
                </a:solidFill>
              </a:rPr>
              <a:t>Sandvoss Farms:  $250,000 to expand the supply of and market for goat and cow’s milk cheeses to a broader customer base.  </a:t>
            </a:r>
          </a:p>
          <a:p>
            <a:endParaRPr lang="en-US" sz="1600" dirty="0">
              <a:solidFill>
                <a:schemeClr val="accent1"/>
              </a:solidFill>
            </a:endParaRPr>
          </a:p>
          <a:p>
            <a:pPr marL="342900" indent="-342900">
              <a:buFont typeface="Wingdings" panose="05000000000000000000" pitchFamily="2" charset="2"/>
              <a:buChar char="ü"/>
            </a:pPr>
            <a:r>
              <a:rPr lang="en-US" sz="1600" dirty="0">
                <a:solidFill>
                  <a:schemeClr val="accent1"/>
                </a:solidFill>
              </a:rPr>
              <a:t>Essex Farm of Northern New York, LLC:  $202,500 to produce and market a complete share of dairy, beef, fresh fruit and vegetables to a growing CSA serving customers from Essex to New York City. </a:t>
            </a:r>
          </a:p>
          <a:p>
            <a:endParaRPr lang="en-US" sz="1600" dirty="0">
              <a:solidFill>
                <a:schemeClr val="accent1"/>
              </a:solidFill>
            </a:endParaRPr>
          </a:p>
          <a:p>
            <a:pPr marL="342900" indent="-342900">
              <a:buFont typeface="Wingdings" panose="05000000000000000000" pitchFamily="2" charset="2"/>
              <a:buChar char="ü"/>
            </a:pPr>
            <a:r>
              <a:rPr lang="en-US" sz="1600" dirty="0" err="1">
                <a:solidFill>
                  <a:schemeClr val="accent1"/>
                </a:solidFill>
              </a:rPr>
              <a:t>Palladino</a:t>
            </a:r>
            <a:r>
              <a:rPr lang="en-US" sz="1600" dirty="0">
                <a:solidFill>
                  <a:schemeClr val="accent1"/>
                </a:solidFill>
              </a:rPr>
              <a:t> Farms, LLC:  $230,449 to grow the production of their on-farm brewery and improve direct marketing of beers, produce and fresh foods at their Heritage Hill </a:t>
            </a:r>
            <a:r>
              <a:rPr lang="en-US" sz="1600" dirty="0" err="1">
                <a:solidFill>
                  <a:schemeClr val="accent1"/>
                </a:solidFill>
              </a:rPr>
              <a:t>Brewhouse</a:t>
            </a:r>
            <a:r>
              <a:rPr lang="en-US" sz="1600" dirty="0">
                <a:solidFill>
                  <a:schemeClr val="accent1"/>
                </a:solidFill>
              </a:rPr>
              <a:t> and Kitchen.</a:t>
            </a:r>
          </a:p>
          <a:p>
            <a:endParaRPr lang="en-US" sz="1600" dirty="0">
              <a:solidFill>
                <a:schemeClr val="accent1"/>
              </a:solidFill>
            </a:endParaRPr>
          </a:p>
          <a:p>
            <a:pPr marL="342900" indent="-342900">
              <a:buFont typeface="Wingdings" panose="05000000000000000000" pitchFamily="2" charset="2"/>
              <a:buChar char="ü"/>
            </a:pPr>
            <a:r>
              <a:rPr lang="en-US" sz="1600" dirty="0">
                <a:solidFill>
                  <a:schemeClr val="accent1"/>
                </a:solidFill>
              </a:rPr>
              <a:t>Northeastern Juice Cooperative: $50,000 for development of a business plan, marketing plan and feasibility analysis of a fresh cider marketing business.  </a:t>
            </a:r>
          </a:p>
          <a:p>
            <a:endParaRPr lang="en-US" sz="2400" i="1" dirty="0">
              <a:solidFill>
                <a:schemeClr val="accent1"/>
              </a:solidFill>
            </a:endParaRPr>
          </a:p>
        </p:txBody>
      </p:sp>
      <p:pic>
        <p:nvPicPr>
          <p:cNvPr id="15364" name="Picture 4" descr="http://www.bolstercreative.com/wp-content/uploads/2013/02/crispin_can_third.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9083" t="-1503" b="1503"/>
          <a:stretch/>
        </p:blipFill>
        <p:spPr bwMode="auto">
          <a:xfrm>
            <a:off x="10046824" y="1134801"/>
            <a:ext cx="3673033" cy="474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233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10434894" cy="5632311"/>
          </a:xfrm>
          <a:prstGeom prst="rect">
            <a:avLst/>
          </a:prstGeom>
          <a:noFill/>
        </p:spPr>
        <p:txBody>
          <a:bodyPr wrap="square" rtlCol="0">
            <a:spAutoFit/>
          </a:bodyPr>
          <a:lstStyle/>
          <a:p>
            <a:r>
              <a:rPr lang="en-US" sz="4800" dirty="0">
                <a:solidFill>
                  <a:schemeClr val="accent1"/>
                </a:solidFill>
              </a:rPr>
              <a:t>USDA Agricultural Marketing Service</a:t>
            </a:r>
          </a:p>
          <a:p>
            <a:r>
              <a:rPr lang="en-US" sz="2400" i="1" dirty="0">
                <a:solidFill>
                  <a:schemeClr val="accent1"/>
                </a:solidFill>
              </a:rPr>
              <a:t>Local Agriculture Market Program-Local Food Promotion Program</a:t>
            </a:r>
          </a:p>
          <a:p>
            <a:endParaRPr lang="en-US" sz="2400" i="1" dirty="0">
              <a:solidFill>
                <a:schemeClr val="accent1"/>
              </a:solidFill>
            </a:endParaRPr>
          </a:p>
          <a:p>
            <a:pPr marL="342900" indent="-342900">
              <a:buFont typeface="Arial" panose="020B0604020202020204" pitchFamily="34" charset="0"/>
              <a:buChar char="•"/>
            </a:pPr>
            <a:r>
              <a:rPr lang="en-US" sz="2400" i="1" dirty="0">
                <a:solidFill>
                  <a:schemeClr val="accent2">
                    <a:lumMod val="50000"/>
                  </a:schemeClr>
                </a:solidFill>
              </a:rPr>
              <a:t>Requires a 25% “match” (grantee must supply 25% of overall project cost)</a:t>
            </a:r>
          </a:p>
          <a:p>
            <a:endParaRPr lang="en-US" sz="2400" i="1" dirty="0">
              <a:solidFill>
                <a:schemeClr val="accent2">
                  <a:lumMod val="50000"/>
                </a:schemeClr>
              </a:solidFill>
            </a:endParaRPr>
          </a:p>
          <a:p>
            <a:pPr marL="342900" indent="-342900">
              <a:buFont typeface="Arial" panose="020B0604020202020204" pitchFamily="34" charset="0"/>
              <a:buChar char="•"/>
            </a:pPr>
            <a:r>
              <a:rPr lang="en-US" sz="2400" i="1" dirty="0">
                <a:solidFill>
                  <a:schemeClr val="accent2">
                    <a:lumMod val="50000"/>
                  </a:schemeClr>
                </a:solidFill>
              </a:rPr>
              <a:t>Ag/food businesses or cooperatives that PROCESS, DISTRIBUTE, AGGREGATE or STORE local/regional foods can apply for one of two grant types under LFPP:</a:t>
            </a:r>
          </a:p>
          <a:p>
            <a:pPr marL="800100" lvl="1" indent="-342900">
              <a:buFont typeface="Arial" panose="020B0604020202020204" pitchFamily="34" charset="0"/>
              <a:buChar char="•"/>
            </a:pPr>
            <a:r>
              <a:rPr lang="en-US" sz="2400" i="1" dirty="0">
                <a:solidFill>
                  <a:schemeClr val="accent2">
                    <a:lumMod val="50000"/>
                  </a:schemeClr>
                </a:solidFill>
              </a:rPr>
              <a:t>Planning grants—for planning the business, conducting feasibility analysis and market research ($25,000 - $100,000)</a:t>
            </a:r>
          </a:p>
          <a:p>
            <a:pPr marL="800100" lvl="1" indent="-342900">
              <a:buFont typeface="Arial" panose="020B0604020202020204" pitchFamily="34" charset="0"/>
              <a:buChar char="•"/>
            </a:pPr>
            <a:r>
              <a:rPr lang="en-US" sz="2400" i="1" dirty="0">
                <a:solidFill>
                  <a:schemeClr val="accent2">
                    <a:lumMod val="50000"/>
                  </a:schemeClr>
                </a:solidFill>
              </a:rPr>
              <a:t>Implementation grants—for training employees, marketing expenses, equipment purchases and leases, purchase of IT infrastructure ($100,000 - $500,000)</a:t>
            </a:r>
          </a:p>
        </p:txBody>
      </p:sp>
      <p:pic>
        <p:nvPicPr>
          <p:cNvPr id="3" name="LFP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3789" y="1511530"/>
            <a:ext cx="609600" cy="609600"/>
          </a:xfrm>
          <a:prstGeom prst="rect">
            <a:avLst/>
          </a:prstGeom>
        </p:spPr>
      </p:pic>
    </p:spTree>
    <p:extLst>
      <p:ext uri="{BB962C8B-B14F-4D97-AF65-F5344CB8AC3E}">
        <p14:creationId xmlns:p14="http://schemas.microsoft.com/office/powerpoint/2010/main" val="156893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5" y="0"/>
            <a:ext cx="10434894" cy="8094524"/>
          </a:xfrm>
          <a:prstGeom prst="rect">
            <a:avLst/>
          </a:prstGeom>
          <a:noFill/>
        </p:spPr>
        <p:txBody>
          <a:bodyPr wrap="square" rtlCol="0">
            <a:spAutoFit/>
          </a:bodyPr>
          <a:lstStyle/>
          <a:p>
            <a:r>
              <a:rPr lang="en-US" sz="4800" dirty="0">
                <a:solidFill>
                  <a:schemeClr val="accent1"/>
                </a:solidFill>
              </a:rPr>
              <a:t>USDA Agricultural Marketing Service</a:t>
            </a:r>
          </a:p>
          <a:p>
            <a:r>
              <a:rPr lang="en-US" sz="2400" i="1" dirty="0">
                <a:solidFill>
                  <a:schemeClr val="accent1"/>
                </a:solidFill>
              </a:rPr>
              <a:t>Local Food Promotion Program</a:t>
            </a:r>
          </a:p>
          <a:p>
            <a:endParaRPr lang="en-US" sz="2400" i="1" dirty="0">
              <a:solidFill>
                <a:schemeClr val="accent1"/>
              </a:solidFill>
            </a:endParaRPr>
          </a:p>
          <a:p>
            <a:r>
              <a:rPr lang="en-US" sz="2400" i="1" u="sng" dirty="0">
                <a:solidFill>
                  <a:schemeClr val="accent2">
                    <a:lumMod val="50000"/>
                  </a:schemeClr>
                </a:solidFill>
              </a:rPr>
              <a:t>Examples of Awarded Projects from NY in 2018</a:t>
            </a:r>
          </a:p>
          <a:p>
            <a:pPr marL="342900" indent="-342900">
              <a:buFont typeface="Arial" panose="020B0604020202020204" pitchFamily="34" charset="0"/>
              <a:buChar char="•"/>
            </a:pPr>
            <a:r>
              <a:rPr lang="pt-BR" sz="2000" dirty="0">
                <a:solidFill>
                  <a:schemeClr val="accent2">
                    <a:lumMod val="50000"/>
                  </a:schemeClr>
                </a:solidFill>
              </a:rPr>
              <a:t>Buffalo Niagara Medical Campus, Inc., Buffalo, NY</a:t>
            </a:r>
            <a:r>
              <a:rPr lang="en-US" sz="2000" dirty="0">
                <a:solidFill>
                  <a:schemeClr val="accent2">
                    <a:lumMod val="50000"/>
                  </a:schemeClr>
                </a:solidFill>
              </a:rPr>
              <a:t> awarded $260,325 for an implementation project which will lead local food procurement efforts among healthcare institutions.</a:t>
            </a:r>
          </a:p>
          <a:p>
            <a:pPr marL="342900" indent="-342900">
              <a:buFont typeface="Arial" panose="020B0604020202020204" pitchFamily="34" charset="0"/>
              <a:buChar char="•"/>
            </a:pPr>
            <a:r>
              <a:rPr lang="en-US" sz="2000" dirty="0" err="1">
                <a:solidFill>
                  <a:schemeClr val="accent2">
                    <a:lumMod val="50000"/>
                  </a:schemeClr>
                </a:solidFill>
              </a:rPr>
              <a:t>Foodlink</a:t>
            </a:r>
            <a:r>
              <a:rPr lang="en-US" sz="2000" dirty="0">
                <a:solidFill>
                  <a:schemeClr val="accent2">
                    <a:lumMod val="50000"/>
                  </a:schemeClr>
                </a:solidFill>
              </a:rPr>
              <a:t>, Inc., Rochester, NY awarded $481,090 to expand their mobile farmer’s market, the Curbside Market, to increase Curbside's capacity to sell local foods by incorporating fresh-cut produce, eggs, dairy, whole grains, and other specialty products. </a:t>
            </a:r>
            <a:r>
              <a:rPr lang="en-US" sz="2000" dirty="0" err="1">
                <a:solidFill>
                  <a:schemeClr val="accent2">
                    <a:lumMod val="50000"/>
                  </a:schemeClr>
                </a:solidFill>
              </a:rPr>
              <a:t>Foodlink</a:t>
            </a:r>
            <a:r>
              <a:rPr lang="en-US" sz="2000" dirty="0">
                <a:solidFill>
                  <a:schemeClr val="accent2">
                    <a:lumMod val="50000"/>
                  </a:schemeClr>
                </a:solidFill>
              </a:rPr>
              <a:t> will hire staff to conduct family and local producer outreach. In addition, it will test the popularity of their kitchen's fresh-cut products with Federal nutrition assistance clientele on Curbside.</a:t>
            </a:r>
          </a:p>
          <a:p>
            <a:pPr marL="342900" indent="-342900">
              <a:buFont typeface="Arial" panose="020B0604020202020204" pitchFamily="34" charset="0"/>
              <a:buChar char="•"/>
            </a:pPr>
            <a:r>
              <a:rPr lang="en-US" sz="2000" dirty="0">
                <a:solidFill>
                  <a:schemeClr val="accent2">
                    <a:lumMod val="50000"/>
                  </a:schemeClr>
                </a:solidFill>
              </a:rPr>
              <a:t>Headwater Foods, Inc., Fairport, NY awarded $172,821 implementation grant to   expand access to markets for farmers in two small rural New York counties to increase the volume and diversity of local food available to consumers; transport produce from small/mid-sized farmers in the Region to Headwaters’ distribution network; and improve operating efficiencies internal to Headwater Foods, Inc.</a:t>
            </a:r>
          </a:p>
          <a:p>
            <a:pPr marL="342900" indent="-342900">
              <a:buFont typeface="Arial" panose="020B0604020202020204" pitchFamily="34" charset="0"/>
              <a:buChar char="•"/>
            </a:pPr>
            <a:r>
              <a:rPr lang="en-US" sz="2000" dirty="0">
                <a:solidFill>
                  <a:schemeClr val="accent2">
                    <a:lumMod val="50000"/>
                  </a:schemeClr>
                </a:solidFill>
              </a:rPr>
              <a:t>Hudson Valley </a:t>
            </a:r>
            <a:r>
              <a:rPr lang="en-US" sz="2000" dirty="0" err="1">
                <a:solidFill>
                  <a:schemeClr val="accent2">
                    <a:lumMod val="50000"/>
                  </a:schemeClr>
                </a:solidFill>
              </a:rPr>
              <a:t>AgriBusiness</a:t>
            </a:r>
            <a:r>
              <a:rPr lang="en-US" sz="2000" dirty="0">
                <a:solidFill>
                  <a:schemeClr val="accent2">
                    <a:lumMod val="50000"/>
                  </a:schemeClr>
                </a:solidFill>
              </a:rPr>
              <a:t> Development Corp, Hudson, NY awarded $70,459 planning grant to develop food aggregation hub for the City of Hudson, NY.</a:t>
            </a:r>
          </a:p>
          <a:p>
            <a:pPr marL="342900" indent="-342900">
              <a:buFont typeface="Arial" panose="020B0604020202020204" pitchFamily="34" charset="0"/>
              <a:buChar char="•"/>
            </a:pPr>
            <a:endParaRPr lang="en-US" sz="2000" dirty="0">
              <a:solidFill>
                <a:schemeClr val="accent2">
                  <a:lumMod val="50000"/>
                </a:schemeClr>
              </a:solidFill>
            </a:endParaRPr>
          </a:p>
          <a:p>
            <a:endParaRPr lang="en-US" sz="2000" i="1" dirty="0">
              <a:solidFill>
                <a:schemeClr val="accent2">
                  <a:lumMod val="50000"/>
                </a:schemeClr>
              </a:solidFill>
            </a:endParaRPr>
          </a:p>
          <a:p>
            <a:endParaRPr lang="en-US" sz="2000" i="1" dirty="0">
              <a:solidFill>
                <a:schemeClr val="accent2">
                  <a:lumMod val="50000"/>
                </a:schemeClr>
              </a:solidFill>
            </a:endParaRPr>
          </a:p>
          <a:p>
            <a:endParaRPr lang="en-US" sz="2000" i="1" dirty="0">
              <a:solidFill>
                <a:schemeClr val="accent1"/>
              </a:solidFill>
            </a:endParaRPr>
          </a:p>
        </p:txBody>
      </p:sp>
    </p:spTree>
    <p:extLst>
      <p:ext uri="{BB962C8B-B14F-4D97-AF65-F5344CB8AC3E}">
        <p14:creationId xmlns:p14="http://schemas.microsoft.com/office/powerpoint/2010/main" val="98708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390" y="1150077"/>
            <a:ext cx="9942653" cy="698652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solidFill>
              </a:rPr>
              <a:t>Rapid growth in number of farmers markets through 2010—growth is slowing</a:t>
            </a:r>
          </a:p>
          <a:p>
            <a:endParaRPr lang="en-US" sz="2400" dirty="0">
              <a:solidFill>
                <a:schemeClr val="accent1"/>
              </a:solidFill>
            </a:endParaRPr>
          </a:p>
          <a:p>
            <a:pPr marL="342900" indent="-342900">
              <a:buFont typeface="Arial" panose="020B0604020202020204" pitchFamily="34" charset="0"/>
              <a:buChar char="•"/>
            </a:pPr>
            <a:r>
              <a:rPr lang="en-US" sz="2400" dirty="0">
                <a:solidFill>
                  <a:srgbClr val="002060"/>
                </a:solidFill>
              </a:rPr>
              <a:t>Program goal:  To support the development, improvement and expansion of farmers markets, roadside stands, CSA programs, </a:t>
            </a:r>
            <a:r>
              <a:rPr lang="en-US" sz="2400" dirty="0" err="1">
                <a:solidFill>
                  <a:srgbClr val="002060"/>
                </a:solidFill>
              </a:rPr>
              <a:t>agritourism</a:t>
            </a:r>
            <a:r>
              <a:rPr lang="en-US" sz="2400" dirty="0">
                <a:solidFill>
                  <a:srgbClr val="002060"/>
                </a:solidFill>
              </a:rPr>
              <a:t> and other DTC opportunities</a:t>
            </a:r>
          </a:p>
          <a:p>
            <a:pPr marL="342900" indent="-342900">
              <a:buFont typeface="Arial" panose="020B0604020202020204" pitchFamily="34" charset="0"/>
              <a:buChar char="•"/>
            </a:pPr>
            <a:endParaRPr lang="en-US" sz="2400" i="1" dirty="0">
              <a:solidFill>
                <a:srgbClr val="002060"/>
              </a:solidFill>
            </a:endParaRPr>
          </a:p>
          <a:p>
            <a:pPr marL="342900" indent="-342900">
              <a:buFont typeface="Arial" panose="020B0604020202020204" pitchFamily="34" charset="0"/>
              <a:buChar char="•"/>
            </a:pPr>
            <a:r>
              <a:rPr lang="en-US" sz="2400" dirty="0">
                <a:solidFill>
                  <a:srgbClr val="002060"/>
                </a:solidFill>
              </a:rPr>
              <a:t>Program Lead: “</a:t>
            </a:r>
            <a:r>
              <a:rPr lang="en-US" sz="2400" i="1" dirty="0">
                <a:solidFill>
                  <a:srgbClr val="002060"/>
                </a:solidFill>
              </a:rPr>
              <a:t>Applicants have barely scratched the surface of potentially fundable projects.”</a:t>
            </a:r>
          </a:p>
          <a:p>
            <a:endParaRPr lang="en-US" sz="2400" dirty="0">
              <a:solidFill>
                <a:srgbClr val="002060"/>
              </a:solidFill>
            </a:endParaRPr>
          </a:p>
          <a:p>
            <a:pPr marL="342900" indent="-342900">
              <a:buFont typeface="Arial" panose="020B0604020202020204" pitchFamily="34" charset="0"/>
              <a:buChar char="•"/>
            </a:pPr>
            <a:r>
              <a:rPr lang="en-US" sz="2400" dirty="0">
                <a:solidFill>
                  <a:schemeClr val="accent2"/>
                </a:solidFill>
              </a:rPr>
              <a:t>Eligible entities: Ag businesses, ag cooperatives, producer networks/associations, local governments, non-profits, </a:t>
            </a:r>
          </a:p>
          <a:p>
            <a:r>
              <a:rPr lang="en-US" sz="2400" dirty="0">
                <a:solidFill>
                  <a:schemeClr val="accent2"/>
                </a:solidFill>
              </a:rPr>
              <a:t>    farmers market authorities</a:t>
            </a:r>
          </a:p>
          <a:p>
            <a:endParaRPr lang="en-US" sz="2400" dirty="0">
              <a:solidFill>
                <a:schemeClr val="accent2"/>
              </a:solidFill>
            </a:endParaRPr>
          </a:p>
          <a:p>
            <a:pPr marL="342900" indent="-342900">
              <a:buFont typeface="Arial" panose="020B0604020202020204" pitchFamily="34" charset="0"/>
              <a:buChar char="•"/>
            </a:pPr>
            <a:r>
              <a:rPr lang="en-US" sz="2400" dirty="0">
                <a:solidFill>
                  <a:schemeClr val="accent2"/>
                </a:solidFill>
              </a:rPr>
              <a:t>25% Match…$15,000 - $100,000 awards; Projects up to 24 months</a:t>
            </a:r>
          </a:p>
          <a:p>
            <a:pPr marL="342900" indent="-342900">
              <a:buFont typeface="Arial" panose="020B0604020202020204" pitchFamily="34" charset="0"/>
              <a:buChar char="•"/>
            </a:pPr>
            <a:endParaRPr lang="en-US" sz="2400" dirty="0">
              <a:solidFill>
                <a:schemeClr val="accent1"/>
              </a:solidFill>
            </a:endParaRPr>
          </a:p>
          <a:p>
            <a:pPr marL="342900" indent="-342900">
              <a:buFont typeface="Arial" panose="020B0604020202020204" pitchFamily="34" charset="0"/>
              <a:buChar char="•"/>
            </a:pPr>
            <a:endParaRPr lang="en-US" sz="2400" dirty="0">
              <a:solidFill>
                <a:schemeClr val="accent1"/>
              </a:solidFill>
            </a:endParaRPr>
          </a:p>
          <a:p>
            <a:endParaRPr lang="en-US" sz="2000" i="1" dirty="0">
              <a:solidFill>
                <a:schemeClr val="accent1"/>
              </a:solidFill>
            </a:endParaRPr>
          </a:p>
          <a:p>
            <a:endParaRPr lang="en-US" sz="2000" i="1" dirty="0">
              <a:solidFill>
                <a:schemeClr val="accent1"/>
              </a:solidFill>
            </a:endParaRPr>
          </a:p>
        </p:txBody>
      </p:sp>
      <p:sp>
        <p:nvSpPr>
          <p:cNvPr id="4" name="TextBox 3"/>
          <p:cNvSpPr txBox="1"/>
          <p:nvPr/>
        </p:nvSpPr>
        <p:spPr>
          <a:xfrm>
            <a:off x="138896" y="0"/>
            <a:ext cx="7670048" cy="1200329"/>
          </a:xfrm>
          <a:prstGeom prst="rect">
            <a:avLst/>
          </a:prstGeom>
          <a:noFill/>
        </p:spPr>
        <p:txBody>
          <a:bodyPr wrap="none" rtlCol="0">
            <a:spAutoFit/>
          </a:bodyPr>
          <a:lstStyle/>
          <a:p>
            <a:r>
              <a:rPr lang="en-US" sz="4800" dirty="0">
                <a:solidFill>
                  <a:schemeClr val="accent1"/>
                </a:solidFill>
              </a:rPr>
              <a:t>USDA Ag Marketing Service </a:t>
            </a:r>
          </a:p>
          <a:p>
            <a:r>
              <a:rPr lang="en-US" sz="2400" i="1" dirty="0">
                <a:solidFill>
                  <a:schemeClr val="accent1"/>
                </a:solidFill>
              </a:rPr>
              <a:t>Farmers Market Promotion Program</a:t>
            </a:r>
          </a:p>
        </p:txBody>
      </p:sp>
      <p:pic>
        <p:nvPicPr>
          <p:cNvPr id="5" name="Picture 6" descr="http://www.farmatl.org/wp-content/uploads/2014/08/usda-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514390" y="4249801"/>
            <a:ext cx="2969051" cy="204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59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38896" y="0"/>
            <a:ext cx="7670048" cy="1200329"/>
          </a:xfrm>
          <a:prstGeom prst="rect">
            <a:avLst/>
          </a:prstGeom>
          <a:noFill/>
        </p:spPr>
        <p:txBody>
          <a:bodyPr wrap="none" rtlCol="0">
            <a:spAutoFit/>
          </a:bodyPr>
          <a:lstStyle/>
          <a:p>
            <a:r>
              <a:rPr lang="en-US" sz="4800" dirty="0">
                <a:solidFill>
                  <a:schemeClr val="accent1"/>
                </a:solidFill>
              </a:rPr>
              <a:t>USDA Ag Marketing Service </a:t>
            </a:r>
          </a:p>
          <a:p>
            <a:r>
              <a:rPr lang="en-US" sz="2400" i="1" dirty="0">
                <a:solidFill>
                  <a:schemeClr val="accent1"/>
                </a:solidFill>
              </a:rPr>
              <a:t>Farmers Market Promotion Program</a:t>
            </a:r>
          </a:p>
        </p:txBody>
      </p:sp>
      <p:sp>
        <p:nvSpPr>
          <p:cNvPr id="3" name="TextBox 2"/>
          <p:cNvSpPr txBox="1"/>
          <p:nvPr/>
        </p:nvSpPr>
        <p:spPr>
          <a:xfrm>
            <a:off x="112786" y="1478122"/>
            <a:ext cx="9769033" cy="4893647"/>
          </a:xfrm>
          <a:prstGeom prst="rect">
            <a:avLst/>
          </a:prstGeom>
          <a:solidFill>
            <a:schemeClr val="accent2"/>
          </a:solidFill>
        </p:spPr>
        <p:txBody>
          <a:bodyPr wrap="square" rtlCol="0">
            <a:spAutoFit/>
          </a:bodyPr>
          <a:lstStyle/>
          <a:p>
            <a:r>
              <a:rPr lang="en-US" sz="2400" u="sng" dirty="0"/>
              <a:t>ELIGIBLE ACTIVITIES</a:t>
            </a:r>
          </a:p>
          <a:p>
            <a:pPr marL="342900" indent="-342900">
              <a:buFont typeface="Wingdings" panose="05000000000000000000" pitchFamily="2" charset="2"/>
              <a:buChar char="ü"/>
            </a:pPr>
            <a:r>
              <a:rPr lang="en-US" sz="2400" dirty="0"/>
              <a:t>Farmer, rancher or manager training/education</a:t>
            </a:r>
          </a:p>
          <a:p>
            <a:pPr marL="342900" indent="-342900">
              <a:buFont typeface="Wingdings" panose="05000000000000000000" pitchFamily="2" charset="2"/>
              <a:buChar char="ü"/>
            </a:pPr>
            <a:r>
              <a:rPr lang="en-US" sz="2400" dirty="0"/>
              <a:t>Farmer, rancher or manager organization and networking</a:t>
            </a:r>
          </a:p>
          <a:p>
            <a:pPr marL="342900" indent="-342900">
              <a:buFont typeface="Wingdings" panose="05000000000000000000" pitchFamily="2" charset="2"/>
              <a:buChar char="ü"/>
            </a:pPr>
            <a:r>
              <a:rPr lang="en-US" sz="2400" dirty="0"/>
              <a:t>Advertising, promotion or outreach for the market</a:t>
            </a:r>
          </a:p>
          <a:p>
            <a:pPr marL="342900" indent="-342900">
              <a:buFont typeface="Wingdings" panose="05000000000000000000" pitchFamily="2" charset="2"/>
              <a:buChar char="ü"/>
            </a:pPr>
            <a:r>
              <a:rPr lang="en-US" sz="2400" dirty="0"/>
              <a:t>Market start-up: infrastructure, expansion, enhancement</a:t>
            </a:r>
          </a:p>
          <a:p>
            <a:pPr marL="342900" indent="-342900">
              <a:buFont typeface="Wingdings" panose="05000000000000000000" pitchFamily="2" charset="2"/>
              <a:buChar char="ü"/>
            </a:pPr>
            <a:r>
              <a:rPr lang="en-US" sz="2400" dirty="0"/>
              <a:t>Product introduction or improvement, adding value &amp; branding</a:t>
            </a:r>
          </a:p>
          <a:p>
            <a:pPr marL="342900" indent="-342900">
              <a:buFont typeface="Wingdings" panose="05000000000000000000" pitchFamily="2" charset="2"/>
              <a:buChar char="ü"/>
            </a:pPr>
            <a:r>
              <a:rPr lang="en-US" sz="2400" dirty="0"/>
              <a:t>Market analysis and planning</a:t>
            </a:r>
          </a:p>
          <a:p>
            <a:pPr marL="342900" indent="-342900">
              <a:buFont typeface="Wingdings" panose="05000000000000000000" pitchFamily="2" charset="2"/>
              <a:buChar char="ü"/>
            </a:pPr>
            <a:r>
              <a:rPr lang="en-US" sz="2400" dirty="0"/>
              <a:t>Customer/producer surveys</a:t>
            </a:r>
          </a:p>
          <a:p>
            <a:pPr marL="342900" indent="-342900">
              <a:buFont typeface="Wingdings" panose="05000000000000000000" pitchFamily="2" charset="2"/>
              <a:buChar char="ü"/>
            </a:pPr>
            <a:r>
              <a:rPr lang="en-US" sz="2400" dirty="0"/>
              <a:t>Vendor and customer recruitment</a:t>
            </a:r>
          </a:p>
          <a:p>
            <a:pPr marL="342900" indent="-342900">
              <a:buFont typeface="Wingdings" panose="05000000000000000000" pitchFamily="2" charset="2"/>
              <a:buChar char="ü"/>
            </a:pPr>
            <a:endParaRPr lang="en-US" sz="2400" dirty="0"/>
          </a:p>
          <a:p>
            <a:r>
              <a:rPr lang="en-US" sz="2400" dirty="0"/>
              <a:t>BOTTOM LINE: MUST be related to DIRECT-TO-CONSUMER MARKETING</a:t>
            </a:r>
          </a:p>
          <a:p>
            <a:r>
              <a:rPr lang="en-US" sz="2400" dirty="0"/>
              <a:t>BOTTOM LINE: MUST support more than one individual/farm</a:t>
            </a:r>
          </a:p>
          <a:p>
            <a:r>
              <a:rPr lang="en-US" sz="2400" dirty="0"/>
              <a:t>PRIOIRTY given to areas with limited access to grocery/food outlets</a:t>
            </a:r>
            <a:endParaRPr lang="en-US" sz="2000" dirty="0"/>
          </a:p>
        </p:txBody>
      </p:sp>
      <p:pic>
        <p:nvPicPr>
          <p:cNvPr id="4" name="Picture 2" descr="http://sandpointsign.com/wp-content/uploads/2011/05/BFFM-Pole-Banner-Final-5-3-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3475" y="1478121"/>
            <a:ext cx="2136358" cy="489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1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896" y="0"/>
            <a:ext cx="7670048" cy="1200329"/>
          </a:xfrm>
          <a:prstGeom prst="rect">
            <a:avLst/>
          </a:prstGeom>
          <a:noFill/>
        </p:spPr>
        <p:txBody>
          <a:bodyPr wrap="none" rtlCol="0">
            <a:spAutoFit/>
          </a:bodyPr>
          <a:lstStyle/>
          <a:p>
            <a:r>
              <a:rPr lang="en-US" sz="4800" dirty="0">
                <a:solidFill>
                  <a:schemeClr val="accent1"/>
                </a:solidFill>
              </a:rPr>
              <a:t>USDA Ag Marketing Service </a:t>
            </a:r>
          </a:p>
          <a:p>
            <a:r>
              <a:rPr lang="en-US" sz="2400" i="1" dirty="0">
                <a:solidFill>
                  <a:schemeClr val="accent1"/>
                </a:solidFill>
              </a:rPr>
              <a:t>Farmers Market Promotion Program</a:t>
            </a:r>
          </a:p>
        </p:txBody>
      </p:sp>
      <p:pic>
        <p:nvPicPr>
          <p:cNvPr id="3" name="Picture 2" descr="http://www.dailyfantasygrind.com/wp-content/uploads/2013/08/no-dollar-sig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7" y="1338323"/>
            <a:ext cx="2615878" cy="25441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31625" y="1338323"/>
            <a:ext cx="7118432" cy="6863417"/>
          </a:xfrm>
          <a:prstGeom prst="rect">
            <a:avLst/>
          </a:prstGeom>
          <a:noFill/>
        </p:spPr>
        <p:txBody>
          <a:bodyPr wrap="square">
            <a:spAutoFit/>
          </a:bodyPr>
          <a:lstStyle/>
          <a:p>
            <a:r>
              <a:rPr lang="en-US" sz="2400" b="1" u="sng" dirty="0"/>
              <a:t>FUNDING REQUEST TIPS </a:t>
            </a:r>
          </a:p>
          <a:p>
            <a:r>
              <a:rPr lang="en-US" sz="4400" b="1" dirty="0">
                <a:solidFill>
                  <a:srgbClr val="FF0000"/>
                </a:solidFill>
              </a:rPr>
              <a:t>X</a:t>
            </a:r>
            <a:r>
              <a:rPr lang="en-US" sz="2400" dirty="0">
                <a:solidFill>
                  <a:srgbClr val="FF0000"/>
                </a:solidFill>
              </a:rPr>
              <a:t> Building renovation, construction or land purchase</a:t>
            </a:r>
          </a:p>
          <a:p>
            <a:r>
              <a:rPr lang="en-US" sz="4400" b="1" dirty="0">
                <a:solidFill>
                  <a:srgbClr val="FF0000"/>
                </a:solidFill>
              </a:rPr>
              <a:t>X</a:t>
            </a:r>
            <a:r>
              <a:rPr lang="en-US" sz="2400" dirty="0">
                <a:solidFill>
                  <a:srgbClr val="FF0000"/>
                </a:solidFill>
              </a:rPr>
              <a:t> Equipment or vehicle purchase</a:t>
            </a:r>
          </a:p>
          <a:p>
            <a:r>
              <a:rPr lang="en-US" sz="4400" b="1" dirty="0">
                <a:solidFill>
                  <a:srgbClr val="FF0000"/>
                </a:solidFill>
              </a:rPr>
              <a:t>X</a:t>
            </a:r>
            <a:r>
              <a:rPr lang="en-US" sz="2400" dirty="0">
                <a:solidFill>
                  <a:srgbClr val="FF0000"/>
                </a:solidFill>
              </a:rPr>
              <a:t> Farm/garden production activities, materials or supplies</a:t>
            </a:r>
          </a:p>
          <a:p>
            <a:r>
              <a:rPr lang="en-US" sz="4400" dirty="0">
                <a:solidFill>
                  <a:schemeClr val="accent2"/>
                </a:solidFill>
              </a:rPr>
              <a:t>   </a:t>
            </a:r>
            <a:r>
              <a:rPr lang="en-US" sz="2400" dirty="0">
                <a:solidFill>
                  <a:schemeClr val="accent2"/>
                </a:solidFill>
              </a:rPr>
              <a:t>Rental of land, equipment or vehicles</a:t>
            </a:r>
          </a:p>
          <a:p>
            <a:endParaRPr lang="en-US" sz="2400" dirty="0">
              <a:solidFill>
                <a:schemeClr val="accent2"/>
              </a:solidFill>
            </a:endParaRPr>
          </a:p>
          <a:p>
            <a:r>
              <a:rPr lang="en-US" sz="2400" dirty="0">
                <a:solidFill>
                  <a:schemeClr val="accent2"/>
                </a:solidFill>
              </a:rPr>
              <a:t>      Advertising, marketing, promotional costs</a:t>
            </a:r>
          </a:p>
          <a:p>
            <a:endParaRPr lang="en-US" sz="2400" dirty="0">
              <a:solidFill>
                <a:schemeClr val="accent2"/>
              </a:solidFill>
            </a:endParaRPr>
          </a:p>
          <a:p>
            <a:r>
              <a:rPr lang="en-US" sz="2400" dirty="0">
                <a:solidFill>
                  <a:schemeClr val="accent2"/>
                </a:solidFill>
              </a:rPr>
              <a:t>      Up to 10% indirect expenses</a:t>
            </a:r>
          </a:p>
          <a:p>
            <a:r>
              <a:rPr lang="en-US" sz="2400" dirty="0">
                <a:solidFill>
                  <a:schemeClr val="accent2"/>
                </a:solidFill>
              </a:rPr>
              <a:t>      </a:t>
            </a:r>
            <a:endParaRPr lang="en-US" sz="4400" dirty="0">
              <a:solidFill>
                <a:schemeClr val="accent2"/>
              </a:solidFill>
            </a:endParaRPr>
          </a:p>
          <a:p>
            <a:endParaRPr lang="en-US" sz="2400" dirty="0">
              <a:solidFill>
                <a:srgbClr val="FF0000"/>
              </a:solidFill>
            </a:endParaRPr>
          </a:p>
          <a:p>
            <a:endParaRPr lang="en-US" sz="2400" dirty="0">
              <a:solidFill>
                <a:srgbClr val="FF0000"/>
              </a:solidFill>
            </a:endParaRPr>
          </a:p>
          <a:p>
            <a:endParaRPr lang="en-US" sz="2400" dirty="0">
              <a:solidFill>
                <a:schemeClr val="accent2"/>
              </a:solidFill>
            </a:endParaRPr>
          </a:p>
        </p:txBody>
      </p:sp>
      <p:pic>
        <p:nvPicPr>
          <p:cNvPr id="5" name="Picture 2" descr="http://www.dailyfantasygrind.com/wp-content/uploads/2013/08/no-dollar-sig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2425"/>
            <a:ext cx="2615878" cy="25441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clker.com/cliparts/2/k/n/l/C/Q/transparent-green-checkmar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5925" y="5325019"/>
            <a:ext cx="636185" cy="662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lker.com/cliparts/2/k/n/l/C/Q/transparent-green-checkmar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775" y="4662047"/>
            <a:ext cx="636185" cy="662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clker.com/cliparts/2/k/n/l/C/Q/transparent-green-checkmar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799" y="6048842"/>
            <a:ext cx="636185" cy="66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9247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20648</TotalTime>
  <Words>3694</Words>
  <Application>Microsoft Macintosh PowerPoint</Application>
  <PresentationFormat>Widescreen</PresentationFormat>
  <Paragraphs>392</Paragraphs>
  <Slides>31</Slides>
  <Notes>14</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Calibri Light</vt:lpstr>
      <vt:lpstr>Trebuchet MS</vt:lpstr>
      <vt:lpstr>Wingdings</vt:lpstr>
      <vt:lpstr>Wingdings 3</vt:lpstr>
      <vt:lpstr>Facet</vt:lpstr>
      <vt:lpstr>Custom Design</vt:lpstr>
      <vt:lpstr>Grants and Other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 Opportunities for Farmers</vt:lpstr>
      <vt:lpstr>Renewable Energy for America Program</vt:lpstr>
      <vt:lpstr>PowerPoint Presentation</vt:lpstr>
      <vt:lpstr>PowerPoint Presentation</vt:lpstr>
      <vt:lpstr>PowerPoint Presentation</vt:lpstr>
      <vt:lpstr>PowerPoint Presentation</vt:lpstr>
      <vt:lpstr>PowerPoint Presentation</vt:lpstr>
      <vt:lpstr>PowerPoint Presentation</vt:lpstr>
      <vt:lpstr>Empire State Development-New Farmers Grants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Galena Ojiem</dc:creator>
  <cp:lastModifiedBy>Microsoft Office User</cp:lastModifiedBy>
  <cp:revision>91</cp:revision>
  <cp:lastPrinted>2018-02-01T16:29:47Z</cp:lastPrinted>
  <dcterms:created xsi:type="dcterms:W3CDTF">2015-07-15T18:10:46Z</dcterms:created>
  <dcterms:modified xsi:type="dcterms:W3CDTF">2019-04-23T18:36:59Z</dcterms:modified>
</cp:coreProperties>
</file>